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33"/>
  </p:notesMasterIdLst>
  <p:handoutMasterIdLst>
    <p:handoutMasterId r:id="rId34"/>
  </p:handoutMasterIdLst>
  <p:sldIdLst>
    <p:sldId id="256" r:id="rId5"/>
    <p:sldId id="298" r:id="rId6"/>
    <p:sldId id="261" r:id="rId7"/>
    <p:sldId id="306" r:id="rId8"/>
    <p:sldId id="299" r:id="rId9"/>
    <p:sldId id="307" r:id="rId10"/>
    <p:sldId id="308" r:id="rId11"/>
    <p:sldId id="302"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2" r:id="rId25"/>
    <p:sldId id="323" r:id="rId26"/>
    <p:sldId id="324" r:id="rId27"/>
    <p:sldId id="329" r:id="rId28"/>
    <p:sldId id="325" r:id="rId29"/>
    <p:sldId id="326" r:id="rId30"/>
    <p:sldId id="328" r:id="rId31"/>
    <p:sldId id="330" r:id="rId32"/>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AE50564F-E098-4FAB-A1D5-61B885E684A6}">
          <p14:sldIdLst>
            <p14:sldId id="256"/>
            <p14:sldId id="298"/>
            <p14:sldId id="261"/>
            <p14:sldId id="306"/>
            <p14:sldId id="299"/>
            <p14:sldId id="307"/>
            <p14:sldId id="308"/>
            <p14:sldId id="302"/>
            <p14:sldId id="309"/>
            <p14:sldId id="310"/>
            <p14:sldId id="311"/>
            <p14:sldId id="312"/>
            <p14:sldId id="313"/>
            <p14:sldId id="314"/>
            <p14:sldId id="315"/>
            <p14:sldId id="316"/>
            <p14:sldId id="317"/>
            <p14:sldId id="318"/>
            <p14:sldId id="319"/>
            <p14:sldId id="320"/>
            <p14:sldId id="322"/>
            <p14:sldId id="323"/>
            <p14:sldId id="324"/>
            <p14:sldId id="329"/>
            <p14:sldId id="325"/>
            <p14:sldId id="326"/>
            <p14:sldId id="328"/>
            <p14:sldId id="33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49" autoAdjust="0"/>
  </p:normalViewPr>
  <p:slideViewPr>
    <p:cSldViewPr snapToGrid="0" showGuides="1">
      <p:cViewPr varScale="1">
        <p:scale>
          <a:sx n="114" d="100"/>
          <a:sy n="114" d="100"/>
        </p:scale>
        <p:origin x="414" y="11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3" d="100"/>
          <a:sy n="83" d="100"/>
        </p:scale>
        <p:origin x="306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8/2/layout/IconVerticalSolidList" loCatId="icon" qsTypeId="urn:microsoft.com/office/officeart/2005/8/quickstyle/simple1" qsCatId="simple" csTypeId="urn:microsoft.com/office/officeart/2005/8/colors/accent2_2" csCatId="accent2" phldr="1"/>
      <dgm:spPr/>
      <dgm:t>
        <a:bodyPr rtlCol="0"/>
        <a:lstStyle/>
        <a:p>
          <a:pPr rtl="0"/>
          <a:endParaRPr lang="en-US"/>
        </a:p>
      </dgm:t>
    </dgm:pt>
    <dgm:pt modelId="{2EE95FC5-CD6B-4A50-9262-DC414E16C3EA}">
      <dgm:prSet/>
      <dgm:spPr/>
      <dgm:t>
        <a:bodyPr rtlCol="0"/>
        <a:lstStyle/>
        <a:p>
          <a:pPr>
            <a:lnSpc>
              <a:spcPct val="100000"/>
            </a:lnSpc>
          </a:pPr>
          <a:r>
            <a:rPr lang="en-US" b="0" noProof="0" dirty="0"/>
            <a:t>Introduction</a:t>
          </a:r>
          <a:r>
            <a:rPr lang="it-IT" noProof="0" dirty="0"/>
            <a:t> </a:t>
          </a:r>
        </a:p>
      </dgm:t>
    </dgm:pt>
    <dgm:pt modelId="{75374347-884B-4721-8CFF-DF080F5B1C79}" type="parTrans" cxnId="{B3F19EC2-A372-4EC3-BFE0-C62FFDFE3DF6}">
      <dgm:prSet/>
      <dgm:spPr/>
      <dgm:t>
        <a:bodyPr rtlCol="0"/>
        <a:lstStyle/>
        <a:p>
          <a:pPr rtl="0"/>
          <a:endParaRPr lang="it-IT" noProof="0" dirty="0"/>
        </a:p>
      </dgm:t>
    </dgm:pt>
    <dgm:pt modelId="{C99EBBB1-E916-471C-83C9-ABE85B42AC26}" type="sibTrans" cxnId="{B3F19EC2-A372-4EC3-BFE0-C62FFDFE3DF6}">
      <dgm:prSet/>
      <dgm:spPr/>
      <dgm:t>
        <a:bodyPr rtlCol="0"/>
        <a:lstStyle/>
        <a:p>
          <a:pPr rtl="0"/>
          <a:endParaRPr lang="it-IT" noProof="0" dirty="0"/>
        </a:p>
      </dgm:t>
    </dgm:pt>
    <dgm:pt modelId="{F05611F0-8256-4954-B6CB-ED6B4F2DD397}">
      <dgm:prSet/>
      <dgm:spPr/>
      <dgm:t>
        <a:bodyPr rtlCol="0"/>
        <a:lstStyle/>
        <a:p>
          <a:pPr>
            <a:lnSpc>
              <a:spcPct val="100000"/>
            </a:lnSpc>
          </a:pPr>
          <a:r>
            <a:rPr lang="it-IT" noProof="0" dirty="0"/>
            <a:t>Dataset Building</a:t>
          </a:r>
        </a:p>
      </dgm:t>
    </dgm:pt>
    <dgm:pt modelId="{CD7328D6-9FAE-4506-9BDB-E06A571EC1D4}" type="parTrans" cxnId="{914FACD2-336A-4471-9E99-312B3F8EAB04}">
      <dgm:prSet/>
      <dgm:spPr/>
      <dgm:t>
        <a:bodyPr rtlCol="0"/>
        <a:lstStyle/>
        <a:p>
          <a:pPr rtl="0"/>
          <a:endParaRPr lang="it-IT" noProof="0" dirty="0"/>
        </a:p>
      </dgm:t>
    </dgm:pt>
    <dgm:pt modelId="{6BD5265A-8333-420D-BDB2-65F10B3EBD76}" type="sibTrans" cxnId="{914FACD2-336A-4471-9E99-312B3F8EAB04}">
      <dgm:prSet/>
      <dgm:spPr/>
      <dgm:t>
        <a:bodyPr rtlCol="0"/>
        <a:lstStyle/>
        <a:p>
          <a:pPr rtl="0"/>
          <a:endParaRPr lang="it-IT" noProof="0" dirty="0"/>
        </a:p>
      </dgm:t>
    </dgm:pt>
    <dgm:pt modelId="{22625139-F93A-4F3F-A7AA-4923A01AEDF3}">
      <dgm:prSet/>
      <dgm:spPr/>
      <dgm:t>
        <a:bodyPr rtlCol="0"/>
        <a:lstStyle/>
        <a:p>
          <a:pPr>
            <a:lnSpc>
              <a:spcPct val="100000"/>
            </a:lnSpc>
          </a:pPr>
          <a:r>
            <a:rPr lang="en-US" noProof="0" dirty="0"/>
            <a:t>Pre-Processing</a:t>
          </a:r>
        </a:p>
      </dgm:t>
    </dgm:pt>
    <dgm:pt modelId="{F549A0EB-6BE9-4749-8336-B02A279AE302}" type="parTrans" cxnId="{FC7721F0-429B-4CE7-BE98-C2F3C41FE9C7}">
      <dgm:prSet/>
      <dgm:spPr/>
      <dgm:t>
        <a:bodyPr rtlCol="0"/>
        <a:lstStyle/>
        <a:p>
          <a:pPr rtl="0"/>
          <a:endParaRPr lang="it-IT" noProof="0" dirty="0"/>
        </a:p>
      </dgm:t>
    </dgm:pt>
    <dgm:pt modelId="{A8E2FA08-4DD4-4654-A85D-9A99162D6201}" type="sibTrans" cxnId="{FC7721F0-429B-4CE7-BE98-C2F3C41FE9C7}">
      <dgm:prSet/>
      <dgm:spPr/>
      <dgm:t>
        <a:bodyPr rtlCol="0"/>
        <a:lstStyle/>
        <a:p>
          <a:pPr rtl="0"/>
          <a:endParaRPr lang="it-IT" noProof="0" dirty="0"/>
        </a:p>
      </dgm:t>
    </dgm:pt>
    <dgm:pt modelId="{140952D0-0E1D-4F48-9F16-53581487CFA0}">
      <dgm:prSet/>
      <dgm:spPr/>
      <dgm:t>
        <a:bodyPr rtlCol="0"/>
        <a:lstStyle/>
        <a:p>
          <a:pPr>
            <a:lnSpc>
              <a:spcPct val="100000"/>
            </a:lnSpc>
          </a:pPr>
          <a:r>
            <a:rPr lang="it-IT" noProof="0" dirty="0"/>
            <a:t>Data Mining</a:t>
          </a:r>
        </a:p>
      </dgm:t>
    </dgm:pt>
    <dgm:pt modelId="{790C446F-6917-41E7-BE01-7AFE2676D505}" type="parTrans" cxnId="{B07163E8-ADEC-492A-8F07-7E5786AB23AE}">
      <dgm:prSet/>
      <dgm:spPr/>
      <dgm:t>
        <a:bodyPr rtlCol="0"/>
        <a:lstStyle/>
        <a:p>
          <a:pPr rtl="0"/>
          <a:endParaRPr lang="it-IT" noProof="0" dirty="0"/>
        </a:p>
      </dgm:t>
    </dgm:pt>
    <dgm:pt modelId="{2804F27C-9BA9-4D07-AB02-74BE7DFA2C0E}" type="sibTrans" cxnId="{B07163E8-ADEC-492A-8F07-7E5786AB23AE}">
      <dgm:prSet/>
      <dgm:spPr/>
      <dgm:t>
        <a:bodyPr rtlCol="0"/>
        <a:lstStyle/>
        <a:p>
          <a:pPr rtl="0"/>
          <a:endParaRPr lang="it-IT" noProof="0" dirty="0"/>
        </a:p>
      </dgm:t>
    </dgm:pt>
    <dgm:pt modelId="{C2F8C7F7-44C4-414A-BCCD-56E91DD0A777}">
      <dgm:prSet/>
      <dgm:spPr/>
      <dgm:t>
        <a:bodyPr rtlCol="0"/>
        <a:lstStyle/>
        <a:p>
          <a:pPr>
            <a:lnSpc>
              <a:spcPct val="100000"/>
            </a:lnSpc>
          </a:pPr>
          <a:r>
            <a:rPr lang="en-US" noProof="0" dirty="0"/>
            <a:t>Evaluation of Results</a:t>
          </a:r>
        </a:p>
      </dgm:t>
    </dgm:pt>
    <dgm:pt modelId="{E6C6DF88-9436-40D7-BA84-18FE896A6151}" type="parTrans" cxnId="{14D43B81-F92D-4CD8-9D1E-78CBF092C750}">
      <dgm:prSet/>
      <dgm:spPr/>
      <dgm:t>
        <a:bodyPr rtlCol="0"/>
        <a:lstStyle/>
        <a:p>
          <a:pPr rtl="0"/>
          <a:endParaRPr lang="it-IT" noProof="0" dirty="0"/>
        </a:p>
      </dgm:t>
    </dgm:pt>
    <dgm:pt modelId="{4E39967D-43EF-4F15-814A-2F491D900D43}" type="sibTrans" cxnId="{14D43B81-F92D-4CD8-9D1E-78CBF092C750}">
      <dgm:prSet/>
      <dgm:spPr/>
      <dgm:t>
        <a:bodyPr rtlCol="0"/>
        <a:lstStyle/>
        <a:p>
          <a:pPr rtl="0"/>
          <a:endParaRPr lang="it-IT" noProof="0" dirty="0"/>
        </a:p>
      </dgm:t>
    </dgm:pt>
    <dgm:pt modelId="{A1188CED-3893-41B9-AA8D-C329851BBA04}">
      <dgm:prSet/>
      <dgm:spPr/>
      <dgm:t>
        <a:bodyPr rtlCol="0"/>
        <a:lstStyle/>
        <a:p>
          <a:pPr>
            <a:lnSpc>
              <a:spcPct val="100000"/>
            </a:lnSpc>
          </a:pPr>
          <a:r>
            <a:rPr lang="en-US" noProof="0" dirty="0"/>
            <a:t>Application</a:t>
          </a:r>
        </a:p>
      </dgm:t>
    </dgm:pt>
    <dgm:pt modelId="{D8D4DD8F-781A-44FB-BEAE-E06B02FF5E63}" type="parTrans" cxnId="{05C9B396-74BE-4CE0-9FEE-88F3FA7D0037}">
      <dgm:prSet/>
      <dgm:spPr/>
      <dgm:t>
        <a:bodyPr/>
        <a:lstStyle/>
        <a:p>
          <a:endParaRPr lang="it-IT"/>
        </a:p>
      </dgm:t>
    </dgm:pt>
    <dgm:pt modelId="{01AF4ECF-944F-44EB-B750-C80DCBEB5AE0}" type="sibTrans" cxnId="{05C9B396-74BE-4CE0-9FEE-88F3FA7D0037}">
      <dgm:prSet/>
      <dgm:spPr/>
      <dgm:t>
        <a:bodyPr/>
        <a:lstStyle/>
        <a:p>
          <a:endParaRPr lang="it-IT"/>
        </a:p>
      </dgm:t>
    </dgm:pt>
    <dgm:pt modelId="{539F0B2D-763D-4639-B4AA-CC4EE0B8029F}" type="pres">
      <dgm:prSet presAssocID="{D0F07F19-1F50-4B42-A7A0-278DF9D25BB1}" presName="root" presStyleCnt="0">
        <dgm:presLayoutVars>
          <dgm:dir/>
          <dgm:resizeHandles val="exact"/>
        </dgm:presLayoutVars>
      </dgm:prSet>
      <dgm:spPr/>
    </dgm:pt>
    <dgm:pt modelId="{7C57C5FD-BC94-4852-B3EC-3A72C51988CA}" type="pres">
      <dgm:prSet presAssocID="{2EE95FC5-CD6B-4A50-9262-DC414E16C3EA}" presName="compNode" presStyleCnt="0"/>
      <dgm:spPr/>
    </dgm:pt>
    <dgm:pt modelId="{8D5BCCB0-FE2C-4B39-92FA-86E015360BFE}" type="pres">
      <dgm:prSet presAssocID="{2EE95FC5-CD6B-4A50-9262-DC414E16C3EA}" presName="bgRect" presStyleLbl="bgShp" presStyleIdx="0" presStyleCnt="6"/>
      <dgm:spPr>
        <a:prstGeom prst="rect">
          <a:avLst/>
        </a:prstGeom>
      </dgm:spPr>
    </dgm:pt>
    <dgm:pt modelId="{B970FC54-593D-4FE9-AFCD-C77EE53A4F01}" type="pres">
      <dgm:prSet presAssocID="{2EE95FC5-CD6B-4A50-9262-DC414E16C3E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nsegnante"/>
        </a:ext>
      </dgm:extLst>
    </dgm:pt>
    <dgm:pt modelId="{8B0477A4-6C5F-46E6-8910-A51FA1F661B5}" type="pres">
      <dgm:prSet presAssocID="{2EE95FC5-CD6B-4A50-9262-DC414E16C3EA}" presName="spaceRect" presStyleCnt="0"/>
      <dgm:spPr/>
    </dgm:pt>
    <dgm:pt modelId="{1002F504-21FD-4710-AB54-6DD4AE8B1DEB}" type="pres">
      <dgm:prSet presAssocID="{2EE95FC5-CD6B-4A50-9262-DC414E16C3EA}" presName="parTx" presStyleLbl="revTx" presStyleIdx="0" presStyleCnt="6" custScaleX="95812" custLinFactNeighborX="-2848">
        <dgm:presLayoutVars>
          <dgm:chMax val="0"/>
          <dgm:chPref val="0"/>
        </dgm:presLayoutVars>
      </dgm:prSet>
      <dgm:spPr/>
    </dgm:pt>
    <dgm:pt modelId="{C5D2D154-D04C-4060-B371-4FA5C99B7538}" type="pres">
      <dgm:prSet presAssocID="{C99EBBB1-E916-471C-83C9-ABE85B42AC26}" presName="sibTrans" presStyleCnt="0"/>
      <dgm:spPr/>
    </dgm:pt>
    <dgm:pt modelId="{0E0B23C8-D5E1-4B41-BDA7-2CE57755BE6A}" type="pres">
      <dgm:prSet presAssocID="{F05611F0-8256-4954-B6CB-ED6B4F2DD397}" presName="compNode" presStyleCnt="0"/>
      <dgm:spPr/>
    </dgm:pt>
    <dgm:pt modelId="{CD05AFB1-E184-456B-B0D2-9C36C4272D02}" type="pres">
      <dgm:prSet presAssocID="{F05611F0-8256-4954-B6CB-ED6B4F2DD397}" presName="bgRect" presStyleLbl="bgShp" presStyleIdx="1" presStyleCnt="6" custLinFactNeighborX="-11343" custLinFactNeighborY="5892"/>
      <dgm:spPr>
        <a:prstGeom prst="rect">
          <a:avLst/>
        </a:prstGeom>
      </dgm:spPr>
    </dgm:pt>
    <dgm:pt modelId="{74FDC127-8DFD-4460-AE93-0411105DEB60}" type="pres">
      <dgm:prSet presAssocID="{F05611F0-8256-4954-B6CB-ED6B4F2DD39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a:ext>
      </dgm:extLst>
    </dgm:pt>
    <dgm:pt modelId="{58414D7F-A9B2-47FB-8B18-5EF591AE26CC}" type="pres">
      <dgm:prSet presAssocID="{F05611F0-8256-4954-B6CB-ED6B4F2DD397}" presName="spaceRect" presStyleCnt="0"/>
      <dgm:spPr/>
    </dgm:pt>
    <dgm:pt modelId="{1A91019B-6FF6-4E88-A622-AA77E19BE965}" type="pres">
      <dgm:prSet presAssocID="{F05611F0-8256-4954-B6CB-ED6B4F2DD397}" presName="parTx" presStyleLbl="revTx" presStyleIdx="1" presStyleCnt="6" custScaleX="95812" custLinFactNeighborX="-2848">
        <dgm:presLayoutVars>
          <dgm:chMax val="0"/>
          <dgm:chPref val="0"/>
        </dgm:presLayoutVars>
      </dgm:prSet>
      <dgm:spPr/>
    </dgm:pt>
    <dgm:pt modelId="{7016EE3B-7F4A-42C5-A09F-919C1401C4BC}" type="pres">
      <dgm:prSet presAssocID="{6BD5265A-8333-420D-BDB2-65F10B3EBD76}" presName="sibTrans" presStyleCnt="0"/>
      <dgm:spPr/>
    </dgm:pt>
    <dgm:pt modelId="{815AA52A-6D18-4177-AE6D-E0559FAFDE78}" type="pres">
      <dgm:prSet presAssocID="{22625139-F93A-4F3F-A7AA-4923A01AEDF3}" presName="compNode" presStyleCnt="0"/>
      <dgm:spPr/>
    </dgm:pt>
    <dgm:pt modelId="{A8176E5D-B119-4234-91AB-EFE9C2CF80B7}" type="pres">
      <dgm:prSet presAssocID="{22625139-F93A-4F3F-A7AA-4923A01AEDF3}" presName="bgRect" presStyleLbl="bgShp" presStyleIdx="2" presStyleCnt="6"/>
      <dgm:spPr>
        <a:prstGeom prst="rect">
          <a:avLst/>
        </a:prstGeom>
      </dgm:spPr>
    </dgm:pt>
    <dgm:pt modelId="{DB85AE0A-C466-4604-9C2E-87F8EA52DD0F}" type="pres">
      <dgm:prSet presAssocID="{22625139-F93A-4F3F-A7AA-4923A01AEDF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rumenti"/>
        </a:ext>
      </dgm:extLst>
    </dgm:pt>
    <dgm:pt modelId="{A8722341-C6F1-4D89-89A6-4EF02F8B76E1}" type="pres">
      <dgm:prSet presAssocID="{22625139-F93A-4F3F-A7AA-4923A01AEDF3}" presName="spaceRect" presStyleCnt="0"/>
      <dgm:spPr/>
    </dgm:pt>
    <dgm:pt modelId="{5A5E0268-7557-41F6-A6CC-892DF11AAC18}" type="pres">
      <dgm:prSet presAssocID="{22625139-F93A-4F3F-A7AA-4923A01AEDF3}" presName="parTx" presStyleLbl="revTx" presStyleIdx="2" presStyleCnt="6" custScaleX="95068" custLinFactNeighborX="-2848">
        <dgm:presLayoutVars>
          <dgm:chMax val="0"/>
          <dgm:chPref val="0"/>
        </dgm:presLayoutVars>
      </dgm:prSet>
      <dgm:spPr/>
    </dgm:pt>
    <dgm:pt modelId="{5ACA2613-1755-4541-BF52-A7AD043980F4}" type="pres">
      <dgm:prSet presAssocID="{A8E2FA08-4DD4-4654-A85D-9A99162D6201}" presName="sibTrans" presStyleCnt="0"/>
      <dgm:spPr/>
    </dgm:pt>
    <dgm:pt modelId="{D58F1FE7-CDEB-42F6-BC01-82FB71EDF9C0}" type="pres">
      <dgm:prSet presAssocID="{140952D0-0E1D-4F48-9F16-53581487CFA0}" presName="compNode" presStyleCnt="0"/>
      <dgm:spPr/>
    </dgm:pt>
    <dgm:pt modelId="{A102E018-9C2C-4317-8572-9362E8FC1AF8}" type="pres">
      <dgm:prSet presAssocID="{140952D0-0E1D-4F48-9F16-53581487CFA0}" presName="bgRect" presStyleLbl="bgShp" presStyleIdx="3" presStyleCnt="6" custLinFactNeighborX="-15027" custLinFactNeighborY="2036"/>
      <dgm:spPr>
        <a:prstGeom prst="rect">
          <a:avLst/>
        </a:prstGeom>
      </dgm:spPr>
    </dgm:pt>
    <dgm:pt modelId="{3353CF1D-5822-47BA-A6C2-AC7DC94D5A9C}" type="pres">
      <dgm:prSet presAssocID="{140952D0-0E1D-4F48-9F16-53581487CFA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icroscopio"/>
        </a:ext>
      </dgm:extLst>
    </dgm:pt>
    <dgm:pt modelId="{0326715C-7787-454B-B5D4-2E4B73514584}" type="pres">
      <dgm:prSet presAssocID="{140952D0-0E1D-4F48-9F16-53581487CFA0}" presName="spaceRect" presStyleCnt="0"/>
      <dgm:spPr/>
    </dgm:pt>
    <dgm:pt modelId="{B05634FC-081B-4BC5-BE4E-70E96448CBC7}" type="pres">
      <dgm:prSet presAssocID="{140952D0-0E1D-4F48-9F16-53581487CFA0}" presName="parTx" presStyleLbl="revTx" presStyleIdx="3" presStyleCnt="6" custScaleX="94882" custLinFactNeighborX="-2848">
        <dgm:presLayoutVars>
          <dgm:chMax val="0"/>
          <dgm:chPref val="0"/>
        </dgm:presLayoutVars>
      </dgm:prSet>
      <dgm:spPr/>
    </dgm:pt>
    <dgm:pt modelId="{941E5EAA-3190-4C8A-9550-C01AB013F3B6}" type="pres">
      <dgm:prSet presAssocID="{2804F27C-9BA9-4D07-AB02-74BE7DFA2C0E}" presName="sibTrans" presStyleCnt="0"/>
      <dgm:spPr/>
    </dgm:pt>
    <dgm:pt modelId="{E4485791-256C-479D-93C2-2AB8EE372B1D}" type="pres">
      <dgm:prSet presAssocID="{C2F8C7F7-44C4-414A-BCCD-56E91DD0A777}" presName="compNode" presStyleCnt="0"/>
      <dgm:spPr/>
    </dgm:pt>
    <dgm:pt modelId="{E3FB0205-9E6F-404E-BB9F-D3662F49AF1C}" type="pres">
      <dgm:prSet presAssocID="{C2F8C7F7-44C4-414A-BCCD-56E91DD0A777}" presName="bgRect" presStyleLbl="bgShp" presStyleIdx="4" presStyleCnt="6" custLinFactNeighborX="-10418" custLinFactNeighborY="-5332"/>
      <dgm:spPr>
        <a:prstGeom prst="rect">
          <a:avLst/>
        </a:prstGeom>
      </dgm:spPr>
    </dgm:pt>
    <dgm:pt modelId="{7169F0BE-38ED-4AA0-BD0F-6AEA778C8DB9}" type="pres">
      <dgm:prSet presAssocID="{C2F8C7F7-44C4-414A-BCCD-56E91DD0A77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Grafico a barre da destra a sinistra"/>
        </a:ext>
      </dgm:extLst>
    </dgm:pt>
    <dgm:pt modelId="{58BC7B20-3838-469F-BE20-773F9621E096}" type="pres">
      <dgm:prSet presAssocID="{C2F8C7F7-44C4-414A-BCCD-56E91DD0A777}" presName="spaceRect" presStyleCnt="0"/>
      <dgm:spPr/>
    </dgm:pt>
    <dgm:pt modelId="{EB0F5FA3-DAEB-4780-B272-E569966A52CF}" type="pres">
      <dgm:prSet presAssocID="{C2F8C7F7-44C4-414A-BCCD-56E91DD0A777}" presName="parTx" presStyleLbl="revTx" presStyleIdx="4" presStyleCnt="6" custScaleX="93797" custLinFactNeighborX="-3204">
        <dgm:presLayoutVars>
          <dgm:chMax val="0"/>
          <dgm:chPref val="0"/>
        </dgm:presLayoutVars>
      </dgm:prSet>
      <dgm:spPr/>
    </dgm:pt>
    <dgm:pt modelId="{E1771828-39C0-47C0-A65C-63878FBC9A63}" type="pres">
      <dgm:prSet presAssocID="{4E39967D-43EF-4F15-814A-2F491D900D43}" presName="sibTrans" presStyleCnt="0"/>
      <dgm:spPr/>
    </dgm:pt>
    <dgm:pt modelId="{7B223FA2-DFA1-4FDF-BA1D-9C91507EB621}" type="pres">
      <dgm:prSet presAssocID="{A1188CED-3893-41B9-AA8D-C329851BBA04}" presName="compNode" presStyleCnt="0"/>
      <dgm:spPr/>
    </dgm:pt>
    <dgm:pt modelId="{54A6E803-DA4A-4A23-A151-A0C2D83DDA20}" type="pres">
      <dgm:prSet presAssocID="{A1188CED-3893-41B9-AA8D-C329851BBA04}" presName="bgRect" presStyleLbl="bgShp" presStyleIdx="5" presStyleCnt="6" custLinFactNeighborX="4653" custLinFactNeighborY="1568"/>
      <dgm:spPr/>
    </dgm:pt>
    <dgm:pt modelId="{BF3944FC-235F-4EA0-B183-5F762104255F}" type="pres">
      <dgm:prSet presAssocID="{A1188CED-3893-41B9-AA8D-C329851BBA04}"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Smartphone"/>
        </a:ext>
      </dgm:extLst>
    </dgm:pt>
    <dgm:pt modelId="{7A34EE48-1B8E-457D-A44C-1CE4DAFAD813}" type="pres">
      <dgm:prSet presAssocID="{A1188CED-3893-41B9-AA8D-C329851BBA04}" presName="spaceRect" presStyleCnt="0"/>
      <dgm:spPr/>
    </dgm:pt>
    <dgm:pt modelId="{71E2714E-FC02-4221-9655-5DE4DD965A02}" type="pres">
      <dgm:prSet presAssocID="{A1188CED-3893-41B9-AA8D-C329851BBA04}" presName="parTx" presStyleLbl="revTx" presStyleIdx="5" presStyleCnt="6" custScaleX="93797" custLinFactNeighborX="-3204">
        <dgm:presLayoutVars>
          <dgm:chMax val="0"/>
          <dgm:chPref val="0"/>
        </dgm:presLayoutVars>
      </dgm:prSet>
      <dgm:spPr/>
    </dgm:pt>
  </dgm:ptLst>
  <dgm:cxnLst>
    <dgm:cxn modelId="{FAEA9C64-F0D3-4558-9A35-23F0581DC7BF}" type="presOf" srcId="{140952D0-0E1D-4F48-9F16-53581487CFA0}" destId="{B05634FC-081B-4BC5-BE4E-70E96448CBC7}" srcOrd="0" destOrd="0" presId="urn:microsoft.com/office/officeart/2018/2/layout/IconVerticalSolidList"/>
    <dgm:cxn modelId="{E901F845-631E-42AD-82B2-653DA40B389B}" type="presOf" srcId="{C2F8C7F7-44C4-414A-BCCD-56E91DD0A777}" destId="{EB0F5FA3-DAEB-4780-B272-E569966A52CF}" srcOrd="0" destOrd="0" presId="urn:microsoft.com/office/officeart/2018/2/layout/IconVerticalSolidList"/>
    <dgm:cxn modelId="{D28FE450-D56C-43DC-901C-B2275D62B369}" type="presOf" srcId="{2EE95FC5-CD6B-4A50-9262-DC414E16C3EA}" destId="{1002F504-21FD-4710-AB54-6DD4AE8B1DEB}" srcOrd="0" destOrd="0" presId="urn:microsoft.com/office/officeart/2018/2/layout/IconVerticalSolidList"/>
    <dgm:cxn modelId="{09B52955-21F8-4660-80B5-8AC2F661638E}" type="presOf" srcId="{22625139-F93A-4F3F-A7AA-4923A01AEDF3}" destId="{5A5E0268-7557-41F6-A6CC-892DF11AAC18}" srcOrd="0" destOrd="0" presId="urn:microsoft.com/office/officeart/2018/2/layout/IconVerticalSolidList"/>
    <dgm:cxn modelId="{14D43B81-F92D-4CD8-9D1E-78CBF092C750}" srcId="{D0F07F19-1F50-4B42-A7A0-278DF9D25BB1}" destId="{C2F8C7F7-44C4-414A-BCCD-56E91DD0A777}" srcOrd="4" destOrd="0" parTransId="{E6C6DF88-9436-40D7-BA84-18FE896A6151}" sibTransId="{4E39967D-43EF-4F15-814A-2F491D900D43}"/>
    <dgm:cxn modelId="{FA896689-06F0-4649-9FF7-0D3A04B5B25E}" type="presOf" srcId="{D0F07F19-1F50-4B42-A7A0-278DF9D25BB1}" destId="{539F0B2D-763D-4639-B4AA-CC4EE0B8029F}" srcOrd="0" destOrd="0" presId="urn:microsoft.com/office/officeart/2018/2/layout/IconVerticalSolidList"/>
    <dgm:cxn modelId="{05C9B396-74BE-4CE0-9FEE-88F3FA7D0037}" srcId="{D0F07F19-1F50-4B42-A7A0-278DF9D25BB1}" destId="{A1188CED-3893-41B9-AA8D-C329851BBA04}" srcOrd="5" destOrd="0" parTransId="{D8D4DD8F-781A-44FB-BEAE-E06B02FF5E63}" sibTransId="{01AF4ECF-944F-44EB-B750-C80DCBEB5AE0}"/>
    <dgm:cxn modelId="{B3F19EC2-A372-4EC3-BFE0-C62FFDFE3DF6}" srcId="{D0F07F19-1F50-4B42-A7A0-278DF9D25BB1}" destId="{2EE95FC5-CD6B-4A50-9262-DC414E16C3EA}" srcOrd="0" destOrd="0" parTransId="{75374347-884B-4721-8CFF-DF080F5B1C79}" sibTransId="{C99EBBB1-E916-471C-83C9-ABE85B42AC26}"/>
    <dgm:cxn modelId="{3D80BAC3-1961-44AA-A4B2-3D67170A8516}" type="presOf" srcId="{A1188CED-3893-41B9-AA8D-C329851BBA04}" destId="{71E2714E-FC02-4221-9655-5DE4DD965A02}" srcOrd="0" destOrd="0" presId="urn:microsoft.com/office/officeart/2018/2/layout/IconVerticalSolidList"/>
    <dgm:cxn modelId="{914FACD2-336A-4471-9E99-312B3F8EAB04}" srcId="{D0F07F19-1F50-4B42-A7A0-278DF9D25BB1}" destId="{F05611F0-8256-4954-B6CB-ED6B4F2DD397}" srcOrd="1" destOrd="0" parTransId="{CD7328D6-9FAE-4506-9BDB-E06A571EC1D4}" sibTransId="{6BD5265A-8333-420D-BDB2-65F10B3EBD76}"/>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3CC82EFE-ECBC-4EF1-9AD1-94F2F4D0F7F0}" type="presOf" srcId="{F05611F0-8256-4954-B6CB-ED6B4F2DD397}" destId="{1A91019B-6FF6-4E88-A622-AA77E19BE965}" srcOrd="0" destOrd="0" presId="urn:microsoft.com/office/officeart/2018/2/layout/IconVerticalSolidList"/>
    <dgm:cxn modelId="{3141AECC-0824-4D33-B56E-0AA0BF76ADC4}" type="presParOf" srcId="{539F0B2D-763D-4639-B4AA-CC4EE0B8029F}" destId="{7C57C5FD-BC94-4852-B3EC-3A72C51988CA}" srcOrd="0" destOrd="0" presId="urn:microsoft.com/office/officeart/2018/2/layout/IconVerticalSolidList"/>
    <dgm:cxn modelId="{91B124C7-32BD-48C5-A045-6B89C6FA61EE}" type="presParOf" srcId="{7C57C5FD-BC94-4852-B3EC-3A72C51988CA}" destId="{8D5BCCB0-FE2C-4B39-92FA-86E015360BFE}" srcOrd="0" destOrd="0" presId="urn:microsoft.com/office/officeart/2018/2/layout/IconVerticalSolidList"/>
    <dgm:cxn modelId="{5C408221-FD1D-4546-A6E6-8330B2208253}" type="presParOf" srcId="{7C57C5FD-BC94-4852-B3EC-3A72C51988CA}" destId="{B970FC54-593D-4FE9-AFCD-C77EE53A4F01}" srcOrd="1" destOrd="0" presId="urn:microsoft.com/office/officeart/2018/2/layout/IconVerticalSolidList"/>
    <dgm:cxn modelId="{935E623E-CFDC-4AF8-B6EA-214446B4F401}" type="presParOf" srcId="{7C57C5FD-BC94-4852-B3EC-3A72C51988CA}" destId="{8B0477A4-6C5F-46E6-8910-A51FA1F661B5}" srcOrd="2" destOrd="0" presId="urn:microsoft.com/office/officeart/2018/2/layout/IconVerticalSolidList"/>
    <dgm:cxn modelId="{1E88C30E-19D9-4E39-B8C1-CD0573176A9E}" type="presParOf" srcId="{7C57C5FD-BC94-4852-B3EC-3A72C51988CA}" destId="{1002F504-21FD-4710-AB54-6DD4AE8B1DEB}" srcOrd="3" destOrd="0" presId="urn:microsoft.com/office/officeart/2018/2/layout/IconVerticalSolidList"/>
    <dgm:cxn modelId="{D98E3B47-5678-4183-ABFE-C52A79C56F19}" type="presParOf" srcId="{539F0B2D-763D-4639-B4AA-CC4EE0B8029F}" destId="{C5D2D154-D04C-4060-B371-4FA5C99B7538}" srcOrd="1" destOrd="0" presId="urn:microsoft.com/office/officeart/2018/2/layout/IconVerticalSolidList"/>
    <dgm:cxn modelId="{1C8B9CA9-55DE-4C4A-B6C3-9BF7170578A8}" type="presParOf" srcId="{539F0B2D-763D-4639-B4AA-CC4EE0B8029F}" destId="{0E0B23C8-D5E1-4B41-BDA7-2CE57755BE6A}" srcOrd="2" destOrd="0" presId="urn:microsoft.com/office/officeart/2018/2/layout/IconVerticalSolidList"/>
    <dgm:cxn modelId="{59E394A4-2CB8-4285-8A2E-C7AD9707C88A}" type="presParOf" srcId="{0E0B23C8-D5E1-4B41-BDA7-2CE57755BE6A}" destId="{CD05AFB1-E184-456B-B0D2-9C36C4272D02}" srcOrd="0" destOrd="0" presId="urn:microsoft.com/office/officeart/2018/2/layout/IconVerticalSolidList"/>
    <dgm:cxn modelId="{017797BA-DA8F-42A6-9B4B-2E3B232A9487}" type="presParOf" srcId="{0E0B23C8-D5E1-4B41-BDA7-2CE57755BE6A}" destId="{74FDC127-8DFD-4460-AE93-0411105DEB60}" srcOrd="1" destOrd="0" presId="urn:microsoft.com/office/officeart/2018/2/layout/IconVerticalSolidList"/>
    <dgm:cxn modelId="{75F07183-B2DD-4414-A5B8-8308084B8E3F}" type="presParOf" srcId="{0E0B23C8-D5E1-4B41-BDA7-2CE57755BE6A}" destId="{58414D7F-A9B2-47FB-8B18-5EF591AE26CC}" srcOrd="2" destOrd="0" presId="urn:microsoft.com/office/officeart/2018/2/layout/IconVerticalSolidList"/>
    <dgm:cxn modelId="{04F8BED2-D78F-4CD5-BBBC-7FC8C9F8F207}" type="presParOf" srcId="{0E0B23C8-D5E1-4B41-BDA7-2CE57755BE6A}" destId="{1A91019B-6FF6-4E88-A622-AA77E19BE965}" srcOrd="3" destOrd="0" presId="urn:microsoft.com/office/officeart/2018/2/layout/IconVerticalSolidList"/>
    <dgm:cxn modelId="{BCFD135B-FCED-466E-9159-B02BFE9D4001}" type="presParOf" srcId="{539F0B2D-763D-4639-B4AA-CC4EE0B8029F}" destId="{7016EE3B-7F4A-42C5-A09F-919C1401C4BC}" srcOrd="3" destOrd="0" presId="urn:microsoft.com/office/officeart/2018/2/layout/IconVerticalSolidList"/>
    <dgm:cxn modelId="{58EF4718-ACD6-43F8-805B-D62F90D9A920}" type="presParOf" srcId="{539F0B2D-763D-4639-B4AA-CC4EE0B8029F}" destId="{815AA52A-6D18-4177-AE6D-E0559FAFDE78}" srcOrd="4" destOrd="0" presId="urn:microsoft.com/office/officeart/2018/2/layout/IconVerticalSolidList"/>
    <dgm:cxn modelId="{D1615F48-ADED-4C2B-BB8A-59749B8AE730}" type="presParOf" srcId="{815AA52A-6D18-4177-AE6D-E0559FAFDE78}" destId="{A8176E5D-B119-4234-91AB-EFE9C2CF80B7}" srcOrd="0" destOrd="0" presId="urn:microsoft.com/office/officeart/2018/2/layout/IconVerticalSolidList"/>
    <dgm:cxn modelId="{79312827-D440-4AF8-9B00-B884A9E4A3BB}" type="presParOf" srcId="{815AA52A-6D18-4177-AE6D-E0559FAFDE78}" destId="{DB85AE0A-C466-4604-9C2E-87F8EA52DD0F}" srcOrd="1" destOrd="0" presId="urn:microsoft.com/office/officeart/2018/2/layout/IconVerticalSolidList"/>
    <dgm:cxn modelId="{E7924D5D-988A-4115-9A93-08F335B8947A}" type="presParOf" srcId="{815AA52A-6D18-4177-AE6D-E0559FAFDE78}" destId="{A8722341-C6F1-4D89-89A6-4EF02F8B76E1}" srcOrd="2" destOrd="0" presId="urn:microsoft.com/office/officeart/2018/2/layout/IconVerticalSolidList"/>
    <dgm:cxn modelId="{C6AD5C36-9185-4F14-9584-D2A1D2C97E1C}" type="presParOf" srcId="{815AA52A-6D18-4177-AE6D-E0559FAFDE78}" destId="{5A5E0268-7557-41F6-A6CC-892DF11AAC18}" srcOrd="3" destOrd="0" presId="urn:microsoft.com/office/officeart/2018/2/layout/IconVerticalSolidList"/>
    <dgm:cxn modelId="{7CC5D15E-F8FA-444A-AC16-03C2AF2F8435}" type="presParOf" srcId="{539F0B2D-763D-4639-B4AA-CC4EE0B8029F}" destId="{5ACA2613-1755-4541-BF52-A7AD043980F4}" srcOrd="5" destOrd="0" presId="urn:microsoft.com/office/officeart/2018/2/layout/IconVerticalSolidList"/>
    <dgm:cxn modelId="{459894C0-6852-4DFB-AB0C-15C59FA57691}" type="presParOf" srcId="{539F0B2D-763D-4639-B4AA-CC4EE0B8029F}" destId="{D58F1FE7-CDEB-42F6-BC01-82FB71EDF9C0}" srcOrd="6" destOrd="0" presId="urn:microsoft.com/office/officeart/2018/2/layout/IconVerticalSolidList"/>
    <dgm:cxn modelId="{14EE37A9-59E2-472A-B59D-2230A528B9EE}" type="presParOf" srcId="{D58F1FE7-CDEB-42F6-BC01-82FB71EDF9C0}" destId="{A102E018-9C2C-4317-8572-9362E8FC1AF8}" srcOrd="0" destOrd="0" presId="urn:microsoft.com/office/officeart/2018/2/layout/IconVerticalSolidList"/>
    <dgm:cxn modelId="{DA750973-958E-459C-8387-641E8911B272}" type="presParOf" srcId="{D58F1FE7-CDEB-42F6-BC01-82FB71EDF9C0}" destId="{3353CF1D-5822-47BA-A6C2-AC7DC94D5A9C}" srcOrd="1" destOrd="0" presId="urn:microsoft.com/office/officeart/2018/2/layout/IconVerticalSolidList"/>
    <dgm:cxn modelId="{62D5D3B0-A3FA-4D1D-8E7C-76B0202DCF7E}" type="presParOf" srcId="{D58F1FE7-CDEB-42F6-BC01-82FB71EDF9C0}" destId="{0326715C-7787-454B-B5D4-2E4B73514584}" srcOrd="2" destOrd="0" presId="urn:microsoft.com/office/officeart/2018/2/layout/IconVerticalSolidList"/>
    <dgm:cxn modelId="{BB5FA47B-6E17-41EB-8EF7-D7734FFE7C72}" type="presParOf" srcId="{D58F1FE7-CDEB-42F6-BC01-82FB71EDF9C0}" destId="{B05634FC-081B-4BC5-BE4E-70E96448CBC7}" srcOrd="3" destOrd="0" presId="urn:microsoft.com/office/officeart/2018/2/layout/IconVerticalSolidList"/>
    <dgm:cxn modelId="{45BA8686-C800-4DF7-8561-A1CCEF354961}" type="presParOf" srcId="{539F0B2D-763D-4639-B4AA-CC4EE0B8029F}" destId="{941E5EAA-3190-4C8A-9550-C01AB013F3B6}" srcOrd="7" destOrd="0" presId="urn:microsoft.com/office/officeart/2018/2/layout/IconVerticalSolidList"/>
    <dgm:cxn modelId="{68B47999-4EDD-48C8-9446-785154B26990}" type="presParOf" srcId="{539F0B2D-763D-4639-B4AA-CC4EE0B8029F}" destId="{E4485791-256C-479D-93C2-2AB8EE372B1D}" srcOrd="8" destOrd="0" presId="urn:microsoft.com/office/officeart/2018/2/layout/IconVerticalSolidList"/>
    <dgm:cxn modelId="{68222549-0ADC-4DDE-8A37-85CDBE618F3B}" type="presParOf" srcId="{E4485791-256C-479D-93C2-2AB8EE372B1D}" destId="{E3FB0205-9E6F-404E-BB9F-D3662F49AF1C}" srcOrd="0" destOrd="0" presId="urn:microsoft.com/office/officeart/2018/2/layout/IconVerticalSolidList"/>
    <dgm:cxn modelId="{B22CD18D-75A5-4D43-BC73-FCFE070FDE52}" type="presParOf" srcId="{E4485791-256C-479D-93C2-2AB8EE372B1D}" destId="{7169F0BE-38ED-4AA0-BD0F-6AEA778C8DB9}" srcOrd="1" destOrd="0" presId="urn:microsoft.com/office/officeart/2018/2/layout/IconVerticalSolidList"/>
    <dgm:cxn modelId="{E9EF9AA2-ACFB-454C-A417-FD4BEC0253A5}" type="presParOf" srcId="{E4485791-256C-479D-93C2-2AB8EE372B1D}" destId="{58BC7B20-3838-469F-BE20-773F9621E096}" srcOrd="2" destOrd="0" presId="urn:microsoft.com/office/officeart/2018/2/layout/IconVerticalSolidList"/>
    <dgm:cxn modelId="{A0770496-1BBC-4289-8714-0247E119A24C}" type="presParOf" srcId="{E4485791-256C-479D-93C2-2AB8EE372B1D}" destId="{EB0F5FA3-DAEB-4780-B272-E569966A52CF}" srcOrd="3" destOrd="0" presId="urn:microsoft.com/office/officeart/2018/2/layout/IconVerticalSolidList"/>
    <dgm:cxn modelId="{35C9111A-A4B6-4480-A847-D4A9FE16D24D}" type="presParOf" srcId="{539F0B2D-763D-4639-B4AA-CC4EE0B8029F}" destId="{E1771828-39C0-47C0-A65C-63878FBC9A63}" srcOrd="9" destOrd="0" presId="urn:microsoft.com/office/officeart/2018/2/layout/IconVerticalSolidList"/>
    <dgm:cxn modelId="{B4828903-5DE5-4BE5-BEBD-9D37A020C79D}" type="presParOf" srcId="{539F0B2D-763D-4639-B4AA-CC4EE0B8029F}" destId="{7B223FA2-DFA1-4FDF-BA1D-9C91507EB621}" srcOrd="10" destOrd="0" presId="urn:microsoft.com/office/officeart/2018/2/layout/IconVerticalSolidList"/>
    <dgm:cxn modelId="{2D322D23-501A-40CD-A2C4-729A0C68473F}" type="presParOf" srcId="{7B223FA2-DFA1-4FDF-BA1D-9C91507EB621}" destId="{54A6E803-DA4A-4A23-A151-A0C2D83DDA20}" srcOrd="0" destOrd="0" presId="urn:microsoft.com/office/officeart/2018/2/layout/IconVerticalSolidList"/>
    <dgm:cxn modelId="{FA1411A2-F52E-4BCC-9038-E8A3EC00EFF9}" type="presParOf" srcId="{7B223FA2-DFA1-4FDF-BA1D-9C91507EB621}" destId="{BF3944FC-235F-4EA0-B183-5F762104255F}" srcOrd="1" destOrd="0" presId="urn:microsoft.com/office/officeart/2018/2/layout/IconVerticalSolidList"/>
    <dgm:cxn modelId="{036C4BDE-115B-4BEB-9A59-6AF297D5181B}" type="presParOf" srcId="{7B223FA2-DFA1-4FDF-BA1D-9C91507EB621}" destId="{7A34EE48-1B8E-457D-A44C-1CE4DAFAD813}" srcOrd="2" destOrd="0" presId="urn:microsoft.com/office/officeart/2018/2/layout/IconVerticalSolidList"/>
    <dgm:cxn modelId="{8C6A9244-B1C7-4FA5-BBF8-D86ADEBA7A1A}" type="presParOf" srcId="{7B223FA2-DFA1-4FDF-BA1D-9C91507EB621}" destId="{71E2714E-FC02-4221-9655-5DE4DD965A0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CCB0-FE2C-4B39-92FA-86E015360BFE}">
      <dsp:nvSpPr>
        <dsp:cNvPr id="0" name=""/>
        <dsp:cNvSpPr/>
      </dsp:nvSpPr>
      <dsp:spPr>
        <a:xfrm>
          <a:off x="0" y="1107"/>
          <a:ext cx="10387257" cy="471999"/>
        </a:xfrm>
        <a:prstGeom prst="rect">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70FC54-593D-4FE9-AFCD-C77EE53A4F01}">
      <dsp:nvSpPr>
        <dsp:cNvPr id="0" name=""/>
        <dsp:cNvSpPr/>
      </dsp:nvSpPr>
      <dsp:spPr>
        <a:xfrm>
          <a:off x="142779" y="107307"/>
          <a:ext cx="259599" cy="259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02F504-21FD-4710-AB54-6DD4AE8B1DEB}">
      <dsp:nvSpPr>
        <dsp:cNvPr id="0" name=""/>
        <dsp:cNvSpPr/>
      </dsp:nvSpPr>
      <dsp:spPr>
        <a:xfrm>
          <a:off x="470949" y="1107"/>
          <a:ext cx="9429911" cy="47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953" tIns="49953" rIns="49953" bIns="49953" numCol="1" spcCol="1270" rtlCol="0" anchor="ctr" anchorCtr="0">
          <a:noAutofit/>
        </a:bodyPr>
        <a:lstStyle/>
        <a:p>
          <a:pPr marL="0" lvl="0" indent="0" algn="l" defTabSz="844550">
            <a:lnSpc>
              <a:spcPct val="100000"/>
            </a:lnSpc>
            <a:spcBef>
              <a:spcPct val="0"/>
            </a:spcBef>
            <a:spcAft>
              <a:spcPct val="35000"/>
            </a:spcAft>
            <a:buNone/>
          </a:pPr>
          <a:r>
            <a:rPr lang="en-US" sz="1900" b="0" kern="1200" noProof="0" dirty="0"/>
            <a:t>Introduction</a:t>
          </a:r>
          <a:r>
            <a:rPr lang="it-IT" sz="1900" kern="1200" noProof="0" dirty="0"/>
            <a:t> </a:t>
          </a:r>
        </a:p>
      </dsp:txBody>
      <dsp:txXfrm>
        <a:off x="470949" y="1107"/>
        <a:ext cx="9429911" cy="471999"/>
      </dsp:txXfrm>
    </dsp:sp>
    <dsp:sp modelId="{CD05AFB1-E184-456B-B0D2-9C36C4272D02}">
      <dsp:nvSpPr>
        <dsp:cNvPr id="0" name=""/>
        <dsp:cNvSpPr/>
      </dsp:nvSpPr>
      <dsp:spPr>
        <a:xfrm>
          <a:off x="0" y="618916"/>
          <a:ext cx="10387257" cy="471999"/>
        </a:xfrm>
        <a:prstGeom prst="rect">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FDC127-8DFD-4460-AE93-0411105DEB60}">
      <dsp:nvSpPr>
        <dsp:cNvPr id="0" name=""/>
        <dsp:cNvSpPr/>
      </dsp:nvSpPr>
      <dsp:spPr>
        <a:xfrm>
          <a:off x="142779" y="697306"/>
          <a:ext cx="259599" cy="259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91019B-6FF6-4E88-A622-AA77E19BE965}">
      <dsp:nvSpPr>
        <dsp:cNvPr id="0" name=""/>
        <dsp:cNvSpPr/>
      </dsp:nvSpPr>
      <dsp:spPr>
        <a:xfrm>
          <a:off x="470949" y="591106"/>
          <a:ext cx="9429911" cy="47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953" tIns="49953" rIns="49953" bIns="49953" numCol="1" spcCol="1270" rtlCol="0" anchor="ctr" anchorCtr="0">
          <a:noAutofit/>
        </a:bodyPr>
        <a:lstStyle/>
        <a:p>
          <a:pPr marL="0" lvl="0" indent="0" algn="l" defTabSz="844550">
            <a:lnSpc>
              <a:spcPct val="100000"/>
            </a:lnSpc>
            <a:spcBef>
              <a:spcPct val="0"/>
            </a:spcBef>
            <a:spcAft>
              <a:spcPct val="35000"/>
            </a:spcAft>
            <a:buNone/>
          </a:pPr>
          <a:r>
            <a:rPr lang="it-IT" sz="1900" kern="1200" noProof="0" dirty="0"/>
            <a:t>Dataset Building</a:t>
          </a:r>
        </a:p>
      </dsp:txBody>
      <dsp:txXfrm>
        <a:off x="470949" y="591106"/>
        <a:ext cx="9429911" cy="471999"/>
      </dsp:txXfrm>
    </dsp:sp>
    <dsp:sp modelId="{A8176E5D-B119-4234-91AB-EFE9C2CF80B7}">
      <dsp:nvSpPr>
        <dsp:cNvPr id="0" name=""/>
        <dsp:cNvSpPr/>
      </dsp:nvSpPr>
      <dsp:spPr>
        <a:xfrm>
          <a:off x="0" y="1181105"/>
          <a:ext cx="10387257" cy="471999"/>
        </a:xfrm>
        <a:prstGeom prst="rect">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5AE0A-C466-4604-9C2E-87F8EA52DD0F}">
      <dsp:nvSpPr>
        <dsp:cNvPr id="0" name=""/>
        <dsp:cNvSpPr/>
      </dsp:nvSpPr>
      <dsp:spPr>
        <a:xfrm>
          <a:off x="142779" y="1287305"/>
          <a:ext cx="259599" cy="2595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E0268-7557-41F6-A6CC-892DF11AAC18}">
      <dsp:nvSpPr>
        <dsp:cNvPr id="0" name=""/>
        <dsp:cNvSpPr/>
      </dsp:nvSpPr>
      <dsp:spPr>
        <a:xfrm>
          <a:off x="507562" y="1181105"/>
          <a:ext cx="9356686" cy="47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953" tIns="49953" rIns="49953" bIns="49953" numCol="1" spcCol="1270" rtlCol="0" anchor="ctr" anchorCtr="0">
          <a:noAutofit/>
        </a:bodyPr>
        <a:lstStyle/>
        <a:p>
          <a:pPr marL="0" lvl="0" indent="0" algn="l" defTabSz="844550">
            <a:lnSpc>
              <a:spcPct val="100000"/>
            </a:lnSpc>
            <a:spcBef>
              <a:spcPct val="0"/>
            </a:spcBef>
            <a:spcAft>
              <a:spcPct val="35000"/>
            </a:spcAft>
            <a:buNone/>
          </a:pPr>
          <a:r>
            <a:rPr lang="en-US" sz="1900" kern="1200" noProof="0" dirty="0"/>
            <a:t>Pre-Processing</a:t>
          </a:r>
        </a:p>
      </dsp:txBody>
      <dsp:txXfrm>
        <a:off x="507562" y="1181105"/>
        <a:ext cx="9356686" cy="471999"/>
      </dsp:txXfrm>
    </dsp:sp>
    <dsp:sp modelId="{A102E018-9C2C-4317-8572-9362E8FC1AF8}">
      <dsp:nvSpPr>
        <dsp:cNvPr id="0" name=""/>
        <dsp:cNvSpPr/>
      </dsp:nvSpPr>
      <dsp:spPr>
        <a:xfrm>
          <a:off x="0" y="1780714"/>
          <a:ext cx="10387257" cy="471999"/>
        </a:xfrm>
        <a:prstGeom prst="rect">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53CF1D-5822-47BA-A6C2-AC7DC94D5A9C}">
      <dsp:nvSpPr>
        <dsp:cNvPr id="0" name=""/>
        <dsp:cNvSpPr/>
      </dsp:nvSpPr>
      <dsp:spPr>
        <a:xfrm>
          <a:off x="142779" y="1877304"/>
          <a:ext cx="259599" cy="2595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5634FC-081B-4BC5-BE4E-70E96448CBC7}">
      <dsp:nvSpPr>
        <dsp:cNvPr id="0" name=""/>
        <dsp:cNvSpPr/>
      </dsp:nvSpPr>
      <dsp:spPr>
        <a:xfrm>
          <a:off x="516715" y="1771104"/>
          <a:ext cx="9338380" cy="47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953" tIns="49953" rIns="49953" bIns="49953" numCol="1" spcCol="1270" rtlCol="0" anchor="ctr" anchorCtr="0">
          <a:noAutofit/>
        </a:bodyPr>
        <a:lstStyle/>
        <a:p>
          <a:pPr marL="0" lvl="0" indent="0" algn="l" defTabSz="844550">
            <a:lnSpc>
              <a:spcPct val="100000"/>
            </a:lnSpc>
            <a:spcBef>
              <a:spcPct val="0"/>
            </a:spcBef>
            <a:spcAft>
              <a:spcPct val="35000"/>
            </a:spcAft>
            <a:buNone/>
          </a:pPr>
          <a:r>
            <a:rPr lang="it-IT" sz="1900" kern="1200" noProof="0" dirty="0"/>
            <a:t>Data Mining</a:t>
          </a:r>
        </a:p>
      </dsp:txBody>
      <dsp:txXfrm>
        <a:off x="516715" y="1771104"/>
        <a:ext cx="9338380" cy="471999"/>
      </dsp:txXfrm>
    </dsp:sp>
    <dsp:sp modelId="{E3FB0205-9E6F-404E-BB9F-D3662F49AF1C}">
      <dsp:nvSpPr>
        <dsp:cNvPr id="0" name=""/>
        <dsp:cNvSpPr/>
      </dsp:nvSpPr>
      <dsp:spPr>
        <a:xfrm>
          <a:off x="0" y="2335936"/>
          <a:ext cx="10387257" cy="471999"/>
        </a:xfrm>
        <a:prstGeom prst="rect">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69F0BE-38ED-4AA0-BD0F-6AEA778C8DB9}">
      <dsp:nvSpPr>
        <dsp:cNvPr id="0" name=""/>
        <dsp:cNvSpPr/>
      </dsp:nvSpPr>
      <dsp:spPr>
        <a:xfrm>
          <a:off x="142779" y="2467303"/>
          <a:ext cx="259599" cy="2595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0F5FA3-DAEB-4780-B272-E569966A52CF}">
      <dsp:nvSpPr>
        <dsp:cNvPr id="0" name=""/>
        <dsp:cNvSpPr/>
      </dsp:nvSpPr>
      <dsp:spPr>
        <a:xfrm>
          <a:off x="535070" y="2361103"/>
          <a:ext cx="9231593" cy="47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953" tIns="49953" rIns="49953" bIns="49953" numCol="1" spcCol="1270" rtlCol="0" anchor="ctr" anchorCtr="0">
          <a:noAutofit/>
        </a:bodyPr>
        <a:lstStyle/>
        <a:p>
          <a:pPr marL="0" lvl="0" indent="0" algn="l" defTabSz="844550">
            <a:lnSpc>
              <a:spcPct val="100000"/>
            </a:lnSpc>
            <a:spcBef>
              <a:spcPct val="0"/>
            </a:spcBef>
            <a:spcAft>
              <a:spcPct val="35000"/>
            </a:spcAft>
            <a:buNone/>
          </a:pPr>
          <a:r>
            <a:rPr lang="en-US" sz="1900" kern="1200" noProof="0" dirty="0"/>
            <a:t>Evaluation of Results</a:t>
          </a:r>
        </a:p>
      </dsp:txBody>
      <dsp:txXfrm>
        <a:off x="535070" y="2361103"/>
        <a:ext cx="9231593" cy="471999"/>
      </dsp:txXfrm>
    </dsp:sp>
    <dsp:sp modelId="{54A6E803-DA4A-4A23-A151-A0C2D83DDA20}">
      <dsp:nvSpPr>
        <dsp:cNvPr id="0" name=""/>
        <dsp:cNvSpPr/>
      </dsp:nvSpPr>
      <dsp:spPr>
        <a:xfrm>
          <a:off x="0" y="2952210"/>
          <a:ext cx="10387257" cy="4719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3944FC-235F-4EA0-B183-5F762104255F}">
      <dsp:nvSpPr>
        <dsp:cNvPr id="0" name=""/>
        <dsp:cNvSpPr/>
      </dsp:nvSpPr>
      <dsp:spPr>
        <a:xfrm>
          <a:off x="142779" y="3057302"/>
          <a:ext cx="259599" cy="259599"/>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2714E-FC02-4221-9655-5DE4DD965A02}">
      <dsp:nvSpPr>
        <dsp:cNvPr id="0" name=""/>
        <dsp:cNvSpPr/>
      </dsp:nvSpPr>
      <dsp:spPr>
        <a:xfrm>
          <a:off x="535070" y="2951103"/>
          <a:ext cx="9231593" cy="47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953" tIns="49953" rIns="49953" bIns="49953" numCol="1" spcCol="1270" rtlCol="0" anchor="ctr" anchorCtr="0">
          <a:noAutofit/>
        </a:bodyPr>
        <a:lstStyle/>
        <a:p>
          <a:pPr marL="0" lvl="0" indent="0" algn="l" defTabSz="844550">
            <a:lnSpc>
              <a:spcPct val="100000"/>
            </a:lnSpc>
            <a:spcBef>
              <a:spcPct val="0"/>
            </a:spcBef>
            <a:spcAft>
              <a:spcPct val="35000"/>
            </a:spcAft>
            <a:buNone/>
          </a:pPr>
          <a:r>
            <a:rPr lang="en-US" sz="1900" kern="1200" noProof="0" dirty="0"/>
            <a:t>Application</a:t>
          </a:r>
        </a:p>
      </dsp:txBody>
      <dsp:txXfrm>
        <a:off x="535070" y="2951103"/>
        <a:ext cx="9231593" cy="4719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Elenco verticale continuo di icone"/>
  <dgm:desc val="Utilizzabile per mostrare una serie di elementi grafici dall'alto verso il basso con testo di Livello 1 oppure di Livello 1 e di Livello 2 raggruppati in una forma. Offre risultati ottimali con icone o piccole immagini con didascalie più lungh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4BA0401-5E19-4F75-9149-5EE408CAAF33}" type="datetime1">
              <a:rPr lang="it-IT" smtClean="0"/>
              <a:t>30/06/2021</a:t>
            </a:fld>
            <a:endParaRPr lang="it-IT"/>
          </a:p>
        </p:txBody>
      </p:sp>
      <p:sp>
        <p:nvSpPr>
          <p:cNvPr id="4" name="Segnaposto piè di pagina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3B048B-0EBA-466F-928F-37073F3BFB70}" type="slidenum">
              <a:rPr lang="it-IT" smtClean="0"/>
              <a:t>‹N›</a:t>
            </a:fld>
            <a:endParaRPr lang="it-IT"/>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37FD53C-2AA5-4B48-80B2-C582198E6804}" type="datetime1">
              <a:rPr lang="it-IT" noProof="0" smtClean="0"/>
              <a:t>30/06/2021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AED498D-6977-40EC-8E5E-7EB644D5E759}" type="slidenum">
              <a:rPr lang="it-IT" noProof="0" smtClean="0"/>
              <a:t>‹N›</a:t>
            </a:fld>
            <a:endParaRPr lang="it-IT" noProof="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a:t>
            </a:fld>
            <a:endParaRPr lang="it-IT"/>
          </a:p>
        </p:txBody>
      </p:sp>
    </p:spTree>
    <p:extLst>
      <p:ext uri="{BB962C8B-B14F-4D97-AF65-F5344CB8AC3E}">
        <p14:creationId xmlns:p14="http://schemas.microsoft.com/office/powerpoint/2010/main" val="381278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10</a:t>
            </a:fld>
            <a:endParaRPr lang="it-IT"/>
          </a:p>
        </p:txBody>
      </p:sp>
    </p:spTree>
    <p:extLst>
      <p:ext uri="{BB962C8B-B14F-4D97-AF65-F5344CB8AC3E}">
        <p14:creationId xmlns:p14="http://schemas.microsoft.com/office/powerpoint/2010/main" val="130323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11</a:t>
            </a:fld>
            <a:endParaRPr lang="it-IT"/>
          </a:p>
        </p:txBody>
      </p:sp>
    </p:spTree>
    <p:extLst>
      <p:ext uri="{BB962C8B-B14F-4D97-AF65-F5344CB8AC3E}">
        <p14:creationId xmlns:p14="http://schemas.microsoft.com/office/powerpoint/2010/main" val="415375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12</a:t>
            </a:fld>
            <a:endParaRPr lang="it-IT"/>
          </a:p>
        </p:txBody>
      </p:sp>
    </p:spTree>
    <p:extLst>
      <p:ext uri="{BB962C8B-B14F-4D97-AF65-F5344CB8AC3E}">
        <p14:creationId xmlns:p14="http://schemas.microsoft.com/office/powerpoint/2010/main" val="1929336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13</a:t>
            </a:fld>
            <a:endParaRPr lang="it-IT"/>
          </a:p>
        </p:txBody>
      </p:sp>
    </p:spTree>
    <p:extLst>
      <p:ext uri="{BB962C8B-B14F-4D97-AF65-F5344CB8AC3E}">
        <p14:creationId xmlns:p14="http://schemas.microsoft.com/office/powerpoint/2010/main" val="880849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14</a:t>
            </a:fld>
            <a:endParaRPr lang="it-IT"/>
          </a:p>
        </p:txBody>
      </p:sp>
    </p:spTree>
    <p:extLst>
      <p:ext uri="{BB962C8B-B14F-4D97-AF65-F5344CB8AC3E}">
        <p14:creationId xmlns:p14="http://schemas.microsoft.com/office/powerpoint/2010/main" val="1674381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15</a:t>
            </a:fld>
            <a:endParaRPr lang="it-IT"/>
          </a:p>
        </p:txBody>
      </p:sp>
    </p:spTree>
    <p:extLst>
      <p:ext uri="{BB962C8B-B14F-4D97-AF65-F5344CB8AC3E}">
        <p14:creationId xmlns:p14="http://schemas.microsoft.com/office/powerpoint/2010/main" val="376749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16</a:t>
            </a:fld>
            <a:endParaRPr lang="it-IT"/>
          </a:p>
        </p:txBody>
      </p:sp>
    </p:spTree>
    <p:extLst>
      <p:ext uri="{BB962C8B-B14F-4D97-AF65-F5344CB8AC3E}">
        <p14:creationId xmlns:p14="http://schemas.microsoft.com/office/powerpoint/2010/main" val="2518097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17</a:t>
            </a:fld>
            <a:endParaRPr lang="it-IT"/>
          </a:p>
        </p:txBody>
      </p:sp>
    </p:spTree>
    <p:extLst>
      <p:ext uri="{BB962C8B-B14F-4D97-AF65-F5344CB8AC3E}">
        <p14:creationId xmlns:p14="http://schemas.microsoft.com/office/powerpoint/2010/main" val="3967388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18</a:t>
            </a:fld>
            <a:endParaRPr lang="it-IT"/>
          </a:p>
        </p:txBody>
      </p:sp>
    </p:spTree>
    <p:extLst>
      <p:ext uri="{BB962C8B-B14F-4D97-AF65-F5344CB8AC3E}">
        <p14:creationId xmlns:p14="http://schemas.microsoft.com/office/powerpoint/2010/main" val="2049846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19</a:t>
            </a:fld>
            <a:endParaRPr lang="it-IT"/>
          </a:p>
        </p:txBody>
      </p:sp>
    </p:spTree>
    <p:extLst>
      <p:ext uri="{BB962C8B-B14F-4D97-AF65-F5344CB8AC3E}">
        <p14:creationId xmlns:p14="http://schemas.microsoft.com/office/powerpoint/2010/main" val="305354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a:t>
            </a:fld>
            <a:endParaRPr lang="it-IT"/>
          </a:p>
        </p:txBody>
      </p:sp>
    </p:spTree>
    <p:extLst>
      <p:ext uri="{BB962C8B-B14F-4D97-AF65-F5344CB8AC3E}">
        <p14:creationId xmlns:p14="http://schemas.microsoft.com/office/powerpoint/2010/main" val="2406913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20</a:t>
            </a:fld>
            <a:endParaRPr lang="it-IT"/>
          </a:p>
        </p:txBody>
      </p:sp>
    </p:spTree>
    <p:extLst>
      <p:ext uri="{BB962C8B-B14F-4D97-AF65-F5344CB8AC3E}">
        <p14:creationId xmlns:p14="http://schemas.microsoft.com/office/powerpoint/2010/main" val="4179141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21</a:t>
            </a:fld>
            <a:endParaRPr lang="it-IT"/>
          </a:p>
        </p:txBody>
      </p:sp>
    </p:spTree>
    <p:extLst>
      <p:ext uri="{BB962C8B-B14F-4D97-AF65-F5344CB8AC3E}">
        <p14:creationId xmlns:p14="http://schemas.microsoft.com/office/powerpoint/2010/main" val="3434335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22</a:t>
            </a:fld>
            <a:endParaRPr lang="it-IT"/>
          </a:p>
        </p:txBody>
      </p:sp>
    </p:spTree>
    <p:extLst>
      <p:ext uri="{BB962C8B-B14F-4D97-AF65-F5344CB8AC3E}">
        <p14:creationId xmlns:p14="http://schemas.microsoft.com/office/powerpoint/2010/main" val="2024300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23</a:t>
            </a:fld>
            <a:endParaRPr lang="it-IT"/>
          </a:p>
        </p:txBody>
      </p:sp>
    </p:spTree>
    <p:extLst>
      <p:ext uri="{BB962C8B-B14F-4D97-AF65-F5344CB8AC3E}">
        <p14:creationId xmlns:p14="http://schemas.microsoft.com/office/powerpoint/2010/main" val="4099986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24</a:t>
            </a:fld>
            <a:endParaRPr lang="it-IT"/>
          </a:p>
        </p:txBody>
      </p:sp>
    </p:spTree>
    <p:extLst>
      <p:ext uri="{BB962C8B-B14F-4D97-AF65-F5344CB8AC3E}">
        <p14:creationId xmlns:p14="http://schemas.microsoft.com/office/powerpoint/2010/main" val="1739281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25</a:t>
            </a:fld>
            <a:endParaRPr lang="it-IT"/>
          </a:p>
        </p:txBody>
      </p:sp>
    </p:spTree>
    <p:extLst>
      <p:ext uri="{BB962C8B-B14F-4D97-AF65-F5344CB8AC3E}">
        <p14:creationId xmlns:p14="http://schemas.microsoft.com/office/powerpoint/2010/main" val="3640678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26</a:t>
            </a:fld>
            <a:endParaRPr lang="it-IT"/>
          </a:p>
        </p:txBody>
      </p:sp>
    </p:spTree>
    <p:extLst>
      <p:ext uri="{BB962C8B-B14F-4D97-AF65-F5344CB8AC3E}">
        <p14:creationId xmlns:p14="http://schemas.microsoft.com/office/powerpoint/2010/main" val="33502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27</a:t>
            </a:fld>
            <a:endParaRPr lang="it-IT"/>
          </a:p>
        </p:txBody>
      </p:sp>
    </p:spTree>
    <p:extLst>
      <p:ext uri="{BB962C8B-B14F-4D97-AF65-F5344CB8AC3E}">
        <p14:creationId xmlns:p14="http://schemas.microsoft.com/office/powerpoint/2010/main" val="1852983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28</a:t>
            </a:fld>
            <a:endParaRPr lang="it-IT"/>
          </a:p>
        </p:txBody>
      </p:sp>
    </p:spTree>
    <p:extLst>
      <p:ext uri="{BB962C8B-B14F-4D97-AF65-F5344CB8AC3E}">
        <p14:creationId xmlns:p14="http://schemas.microsoft.com/office/powerpoint/2010/main" val="11370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3</a:t>
            </a:fld>
            <a:endParaRPr lang="it-IT"/>
          </a:p>
        </p:txBody>
      </p:sp>
    </p:spTree>
    <p:extLst>
      <p:ext uri="{BB962C8B-B14F-4D97-AF65-F5344CB8AC3E}">
        <p14:creationId xmlns:p14="http://schemas.microsoft.com/office/powerpoint/2010/main" val="365742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4</a:t>
            </a:fld>
            <a:endParaRPr lang="it-IT"/>
          </a:p>
        </p:txBody>
      </p:sp>
    </p:spTree>
    <p:extLst>
      <p:ext uri="{BB962C8B-B14F-4D97-AF65-F5344CB8AC3E}">
        <p14:creationId xmlns:p14="http://schemas.microsoft.com/office/powerpoint/2010/main" val="2798213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5</a:t>
            </a:fld>
            <a:endParaRPr lang="it-IT"/>
          </a:p>
        </p:txBody>
      </p:sp>
    </p:spTree>
    <p:extLst>
      <p:ext uri="{BB962C8B-B14F-4D97-AF65-F5344CB8AC3E}">
        <p14:creationId xmlns:p14="http://schemas.microsoft.com/office/powerpoint/2010/main" val="2747526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6</a:t>
            </a:fld>
            <a:endParaRPr lang="it-IT"/>
          </a:p>
        </p:txBody>
      </p:sp>
    </p:spTree>
    <p:extLst>
      <p:ext uri="{BB962C8B-B14F-4D97-AF65-F5344CB8AC3E}">
        <p14:creationId xmlns:p14="http://schemas.microsoft.com/office/powerpoint/2010/main" val="17914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7</a:t>
            </a:fld>
            <a:endParaRPr lang="it-IT"/>
          </a:p>
        </p:txBody>
      </p:sp>
    </p:spTree>
    <p:extLst>
      <p:ext uri="{BB962C8B-B14F-4D97-AF65-F5344CB8AC3E}">
        <p14:creationId xmlns:p14="http://schemas.microsoft.com/office/powerpoint/2010/main" val="46943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8</a:t>
            </a:fld>
            <a:endParaRPr lang="it-IT"/>
          </a:p>
        </p:txBody>
      </p:sp>
    </p:spTree>
    <p:extLst>
      <p:ext uri="{BB962C8B-B14F-4D97-AF65-F5344CB8AC3E}">
        <p14:creationId xmlns:p14="http://schemas.microsoft.com/office/powerpoint/2010/main" val="532401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4AED498D-6977-40EC-8E5E-7EB644D5E759}" type="slidenum">
              <a:rPr lang="it-IT" smtClean="0"/>
              <a:t>9</a:t>
            </a:fld>
            <a:endParaRPr lang="it-IT"/>
          </a:p>
        </p:txBody>
      </p:sp>
    </p:spTree>
    <p:extLst>
      <p:ext uri="{BB962C8B-B14F-4D97-AF65-F5344CB8AC3E}">
        <p14:creationId xmlns:p14="http://schemas.microsoft.com/office/powerpoint/2010/main" val="2660676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noProof="0"/>
              <a:t>Fare clic per modificare lo stile del sottotitolo dello schema</a:t>
            </a:r>
          </a:p>
        </p:txBody>
      </p:sp>
      <p:cxnSp>
        <p:nvCxnSpPr>
          <p:cNvPr id="9" name="Connettore dirit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9B07D7E0-9CF6-4E44-B2D1-F4CDA77600FC}" type="datetime1">
              <a:rPr lang="it-IT" noProof="0" smtClean="0"/>
              <a:t>30/06/2021</a:t>
            </a:fld>
            <a:endParaRPr lang="it-IT" noProof="0"/>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it-IT" noProof="0"/>
              <a:t>TITOLO DEL CORSO</a:t>
            </a:r>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E760FED5-8172-4919-89E0-3DC818E40289}" type="datetime1">
              <a:rPr lang="it-IT" noProof="0" smtClean="0"/>
              <a:t>30/06/2021</a:t>
            </a:fld>
            <a:endParaRPr lang="it-IT" noProof="0"/>
          </a:p>
        </p:txBody>
      </p:sp>
      <p:sp>
        <p:nvSpPr>
          <p:cNvPr id="3" name="Segnaposto piè di pa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r>
              <a:rPr lang="it-IT" noProof="0"/>
              <a:t>TITOLO DEL CORSO</a:t>
            </a:r>
          </a:p>
        </p:txBody>
      </p:sp>
      <p:sp>
        <p:nvSpPr>
          <p:cNvPr id="4" name="Segnaposto numero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ntenuto con didascalia">
    <p:spTree>
      <p:nvGrpSpPr>
        <p:cNvPr id="1" name=""/>
        <p:cNvGrpSpPr/>
        <p:nvPr/>
      </p:nvGrpSpPr>
      <p:grpSpPr>
        <a:xfrm>
          <a:off x="0" y="0"/>
          <a:ext cx="0" cy="0"/>
          <a:chOff x="0" y="0"/>
          <a:chExt cx="0" cy="0"/>
        </a:xfrm>
      </p:grpSpPr>
      <p:sp>
        <p:nvSpPr>
          <p:cNvPr id="10" name="Segnaposto immagine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rtlCol="0" anchor="ctr" anchorCtr="0"/>
          <a:lstStyle>
            <a:lvl1pPr algn="ctr">
              <a:defRPr/>
            </a:lvl1pPr>
          </a:lstStyle>
          <a:p>
            <a:pPr rtl="0"/>
            <a:r>
              <a:rPr lang="it-IT" noProof="0"/>
              <a:t>Fare clic sull'icona per inserire un'immagine</a:t>
            </a:r>
          </a:p>
        </p:txBody>
      </p:sp>
      <p:sp>
        <p:nvSpPr>
          <p:cNvPr id="8" name="Rettangolo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ttangolo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643466" y="488254"/>
            <a:ext cx="3517567" cy="1087974"/>
          </a:xfrm>
        </p:spPr>
        <p:txBody>
          <a:bodyPr rtlCol="0" anchor="b">
            <a:normAutofit/>
          </a:bodyPr>
          <a:lstStyle>
            <a:lvl1pPr>
              <a:lnSpc>
                <a:spcPct val="90000"/>
              </a:lnSpc>
              <a:defRPr sz="3600" b="0">
                <a:solidFill>
                  <a:schemeClr val="accent1">
                    <a:lumMod val="50000"/>
                  </a:schemeClr>
                </a:solidFill>
              </a:defRPr>
            </a:lvl1pPr>
          </a:lstStyle>
          <a:p>
            <a:pPr rtl="0"/>
            <a:r>
              <a:rPr lang="it-IT" noProof="0"/>
              <a:t>Fare clic per modificare lo stile del titolo dello schema</a:t>
            </a:r>
          </a:p>
        </p:txBody>
      </p:sp>
      <p:sp>
        <p:nvSpPr>
          <p:cNvPr id="4" name="Segnaposto testo 3"/>
          <p:cNvSpPr>
            <a:spLocks noGrp="1"/>
          </p:cNvSpPr>
          <p:nvPr>
            <p:ph type="body" sz="half" idx="2" hasCustomPrompt="1"/>
          </p:nvPr>
        </p:nvSpPr>
        <p:spPr>
          <a:xfrm>
            <a:off x="403625" y="2038720"/>
            <a:ext cx="3517567" cy="3311706"/>
          </a:xfrm>
        </p:spPr>
        <p:txBody>
          <a:bodyPr lIns="91440" rIns="91440" rtlCol="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12" name="Segnaposto data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rtlCol="0"/>
          <a:lstStyle/>
          <a:p>
            <a:pPr rtl="0"/>
            <a:fld id="{AA7F606F-5162-48DB-908B-12AF9D80D265}" type="datetime1">
              <a:rPr lang="it-IT" noProof="0" smtClean="0"/>
              <a:t>30/06/2021</a:t>
            </a:fld>
            <a:endParaRPr lang="it-IT" noProof="0"/>
          </a:p>
        </p:txBody>
      </p:sp>
      <p:sp>
        <p:nvSpPr>
          <p:cNvPr id="13" name="Segnaposto piè di pagina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rtlCol="0"/>
          <a:lstStyle/>
          <a:p>
            <a:pPr rtl="0"/>
            <a:r>
              <a:rPr lang="it-IT" noProof="0"/>
              <a:t>TITOLO DEL CORSO</a:t>
            </a:r>
          </a:p>
        </p:txBody>
      </p:sp>
      <p:sp>
        <p:nvSpPr>
          <p:cNvPr id="14" name="Segnaposto numero diapositiva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rtlCol="0"/>
          <a:lstStyle/>
          <a:p>
            <a:pPr rtl="0"/>
            <a:fld id="{3A98EE3D-8CD1-4C3F-BD1C-C98C9596463C}" type="slidenum">
              <a:rPr lang="it-IT" noProof="0" smtClean="0"/>
              <a:t>‹N›</a:t>
            </a:fld>
            <a:endParaRPr lang="it-IT" noProof="0"/>
          </a:p>
        </p:txBody>
      </p:sp>
      <p:sp>
        <p:nvSpPr>
          <p:cNvPr id="5" name="Segnaposto immagine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rtlCol="0" anchor="ctr" anchorCtr="0"/>
          <a:lstStyle>
            <a:lvl1pPr algn="ctr">
              <a:defRPr/>
            </a:lvl1pPr>
          </a:lstStyle>
          <a:p>
            <a:pPr rtl="0"/>
            <a:r>
              <a:rPr lang="it-IT" noProof="0"/>
              <a:t>Fare clic sull'icona per inserire un'immagine</a:t>
            </a:r>
          </a:p>
        </p:txBody>
      </p:sp>
      <p:cxnSp>
        <p:nvCxnSpPr>
          <p:cNvPr id="16" name="Connettore diritto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ontenuto con didascalia">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rtlCol="0" anchor="ctr" anchorCtr="0"/>
          <a:lstStyle>
            <a:lvl1pPr algn="ctr">
              <a:defRPr/>
            </a:lvl1pPr>
          </a:lstStyle>
          <a:p>
            <a:pPr rtl="0"/>
            <a:r>
              <a:rPr lang="it-IT" noProof="0"/>
              <a:t>Fare clic sull'icona per inserire un'immagine</a:t>
            </a:r>
          </a:p>
        </p:txBody>
      </p:sp>
      <p:sp>
        <p:nvSpPr>
          <p:cNvPr id="5" name="Segnaposto testo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rtlCol="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rtl="0"/>
            <a:r>
              <a:rPr lang="it-IT" noProof="0"/>
              <a:t>Sottotitolo</a:t>
            </a:r>
          </a:p>
        </p:txBody>
      </p:sp>
      <p:sp>
        <p:nvSpPr>
          <p:cNvPr id="15" name="Titolo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rtlCol="0" anchor="t" anchorCtr="0">
            <a:noAutofit/>
          </a:bodyPr>
          <a:lstStyle>
            <a:lvl1pPr>
              <a:lnSpc>
                <a:spcPct val="90000"/>
              </a:lnSpc>
              <a:defRPr sz="3600" b="0">
                <a:solidFill>
                  <a:schemeClr val="bg1"/>
                </a:solidFill>
              </a:defRPr>
            </a:lvl1pPr>
          </a:lstStyle>
          <a:p>
            <a:pPr rtl="0"/>
            <a:r>
              <a:rPr lang="it-IT" noProof="0"/>
              <a:t>Riepilogo della prima lezione</a:t>
            </a:r>
          </a:p>
        </p:txBody>
      </p:sp>
      <p:sp>
        <p:nvSpPr>
          <p:cNvPr id="11" name="Rettangolo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egnaposto testo 3"/>
          <p:cNvSpPr>
            <a:spLocks noGrp="1"/>
          </p:cNvSpPr>
          <p:nvPr>
            <p:ph type="body" sz="half" idx="2" hasCustomPrompt="1"/>
          </p:nvPr>
        </p:nvSpPr>
        <p:spPr>
          <a:xfrm>
            <a:off x="678635" y="0"/>
            <a:ext cx="3998873" cy="5852160"/>
          </a:xfrm>
          <a:solidFill>
            <a:srgbClr val="262626"/>
          </a:solidFill>
        </p:spPr>
        <p:txBody>
          <a:bodyPr lIns="360000" tIns="46800" rIns="360000" rtlCol="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12" name="Segnaposto data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rtlCol="0"/>
          <a:lstStyle/>
          <a:p>
            <a:pPr rtl="0"/>
            <a:fld id="{0201AF36-7C03-484B-AE5F-FB5C65AE8D7B}" type="datetime1">
              <a:rPr lang="it-IT" noProof="0" smtClean="0"/>
              <a:t>30/06/2021</a:t>
            </a:fld>
            <a:endParaRPr lang="it-IT" noProof="0"/>
          </a:p>
        </p:txBody>
      </p:sp>
      <p:sp>
        <p:nvSpPr>
          <p:cNvPr id="13" name="Segnaposto piè di pagina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rtlCol="0"/>
          <a:lstStyle/>
          <a:p>
            <a:pPr rtl="0"/>
            <a:r>
              <a:rPr lang="it-IT" noProof="0"/>
              <a:t>TITOLO DEL CORSO</a:t>
            </a:r>
          </a:p>
        </p:txBody>
      </p:sp>
      <p:sp>
        <p:nvSpPr>
          <p:cNvPr id="14" name="Segnaposto numero diapositiva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immagin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2" name="Titolo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it-IT" noProof="0"/>
              <a:t>Fare clic per modificare lo stile del titolo dello schema</a:t>
            </a:r>
          </a:p>
        </p:txBody>
      </p:sp>
      <p:sp>
        <p:nvSpPr>
          <p:cNvPr id="4" name="Segnaposto tes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lvl1pPr>
              <a:defRPr/>
            </a:lvl1pPr>
          </a:lstStyle>
          <a:p>
            <a:pPr rtl="0"/>
            <a:fld id="{9ACB6700-1CD3-49B7-BAC3-F2C54B5382D4}" type="datetime1">
              <a:rPr lang="it-IT" noProof="0" smtClean="0"/>
              <a:t>30/06/2021</a:t>
            </a:fld>
            <a:endParaRPr lang="it-IT" noProof="0"/>
          </a:p>
        </p:txBody>
      </p:sp>
      <p:sp>
        <p:nvSpPr>
          <p:cNvPr id="6" name="Segnaposto piè di pagina 5"/>
          <p:cNvSpPr>
            <a:spLocks noGrp="1"/>
          </p:cNvSpPr>
          <p:nvPr>
            <p:ph type="ftr" sz="quarter" idx="11"/>
          </p:nvPr>
        </p:nvSpPr>
        <p:spPr>
          <a:xfrm>
            <a:off x="1097279" y="6446838"/>
            <a:ext cx="6818262" cy="365125"/>
          </a:xfrm>
        </p:spPr>
        <p:txBody>
          <a:bodyPr rtlCol="0"/>
          <a:lstStyle/>
          <a:p>
            <a:pPr algn="l" rtl="0"/>
            <a:r>
              <a:rPr lang="it-IT" noProof="0"/>
              <a:t>TITOLO DEL CORSO</a:t>
            </a:r>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219231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lo stile del titolo</a:t>
            </a:r>
          </a:p>
        </p:txBody>
      </p:sp>
      <p:cxnSp>
        <p:nvCxnSpPr>
          <p:cNvPr id="9" name="Connettore diritto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DEEB5E5D-D6CE-467A-B183-DB178B755FF2}" type="datetime1">
              <a:rPr lang="it-IT" noProof="0" smtClean="0"/>
              <a:t>30/06/2021</a:t>
            </a:fld>
            <a:endParaRPr lang="it-IT" noProof="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r>
              <a:rPr lang="it-IT" noProof="0"/>
              <a:t>TITOLO DEL CORSO</a:t>
            </a:r>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Due contenuti">
    <p:spTree>
      <p:nvGrpSpPr>
        <p:cNvPr id="1" name=""/>
        <p:cNvGrpSpPr/>
        <p:nvPr/>
      </p:nvGrpSpPr>
      <p:grpSpPr>
        <a:xfrm>
          <a:off x="0" y="0"/>
          <a:ext cx="0" cy="0"/>
          <a:chOff x="0" y="0"/>
          <a:chExt cx="0" cy="0"/>
        </a:xfrm>
      </p:grpSpPr>
      <p:sp>
        <p:nvSpPr>
          <p:cNvPr id="8" name="Titolo 7"/>
          <p:cNvSpPr>
            <a:spLocks noGrp="1"/>
          </p:cNvSpPr>
          <p:nvPr>
            <p:ph type="title"/>
          </p:nvPr>
        </p:nvSpPr>
        <p:spPr>
          <a:xfrm>
            <a:off x="1097280" y="286603"/>
            <a:ext cx="10058400" cy="1450757"/>
          </a:xfrm>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1097280" y="2120900"/>
            <a:ext cx="4639736" cy="3748193"/>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6515944" y="2120900"/>
            <a:ext cx="4639736" cy="3748194"/>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2" name="Segnaposto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4EF92CC-8EC3-4047-9D9F-ADCDD07362E1}" type="datetime1">
              <a:rPr lang="it-IT" noProof="0" smtClean="0"/>
              <a:t>30/06/2021</a:t>
            </a:fld>
            <a:endParaRPr lang="it-IT" noProof="0"/>
          </a:p>
        </p:txBody>
      </p:sp>
      <p:sp>
        <p:nvSpPr>
          <p:cNvPr id="9" name="Segnaposto piè di pa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it-IT" noProof="0"/>
              <a:t>TITOLO DEL CORSO</a:t>
            </a:r>
          </a:p>
        </p:txBody>
      </p:sp>
      <p:sp>
        <p:nvSpPr>
          <p:cNvPr id="10" name="Segnaposto numero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e contenuti">
    <p:bg>
      <p:bgPr>
        <a:solidFill>
          <a:schemeClr val="bg1"/>
        </a:solid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0949BF7A-C8F2-45CD-94B8-33122CB5DEF3}" type="datetime1">
              <a:rPr lang="it-IT" noProof="0" smtClean="0"/>
              <a:t>30/06/2021</a:t>
            </a:fld>
            <a:endParaRPr lang="it-IT" noProof="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r>
              <a:rPr lang="it-IT" noProof="0"/>
              <a:t>TITOLO DEL CORSO</a:t>
            </a:r>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
        <p:nvSpPr>
          <p:cNvPr id="12" name="Segnaposto immagine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rtlCol="0" anchor="ctr" anchorCtr="0">
            <a:normAutofit/>
          </a:bodyPr>
          <a:lstStyle>
            <a:lvl1pPr algn="ctr">
              <a:defRPr sz="1600"/>
            </a:lvl1pPr>
          </a:lstStyle>
          <a:p>
            <a:pPr rtl="0"/>
            <a:r>
              <a:rPr lang="it-IT" noProof="0"/>
              <a:t>Fare clic sull'icona per inserire un'immagine</a:t>
            </a:r>
          </a:p>
        </p:txBody>
      </p:sp>
      <p:sp>
        <p:nvSpPr>
          <p:cNvPr id="13" name="Titolo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rtlCol="0" anchor="ctr" anchorCtr="0">
            <a:normAutofit/>
          </a:bodyPr>
          <a:lstStyle>
            <a:lvl1pPr>
              <a:defRPr sz="3600"/>
            </a:lvl1pPr>
          </a:lstStyle>
          <a:p>
            <a:pPr rtl="0"/>
            <a:r>
              <a:rPr lang="it-IT" noProof="0"/>
              <a:t>Fare clic per modificare lo stile del titolo dello schema</a:t>
            </a:r>
          </a:p>
        </p:txBody>
      </p:sp>
      <p:sp>
        <p:nvSpPr>
          <p:cNvPr id="14" name="Segnaposto contenuto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5" name="Segnaposto contenuto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6" name="Connettore diritto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Immagine con contenuto">
    <p:bg>
      <p:bgPr>
        <a:solidFill>
          <a:schemeClr val="bg1"/>
        </a:solid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67D6AF70-33CB-49E8-B198-D2D2E90CE154}" type="datetime1">
              <a:rPr lang="it-IT" noProof="0" smtClean="0"/>
              <a:t>30/06/2021</a:t>
            </a:fld>
            <a:endParaRPr lang="it-IT" noProof="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r>
              <a:rPr lang="it-IT" noProof="0"/>
              <a:t>TITOLO DEL CORSO</a:t>
            </a:r>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
        <p:nvSpPr>
          <p:cNvPr id="12" name="Segnaposto immagine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rtlCol="0" anchor="ctr" anchorCtr="0">
            <a:normAutofit/>
          </a:bodyPr>
          <a:lstStyle>
            <a:lvl1pPr algn="ctr">
              <a:defRPr sz="1600"/>
            </a:lvl1pPr>
          </a:lstStyle>
          <a:p>
            <a:pPr rtl="0"/>
            <a:r>
              <a:rPr lang="it-IT" noProof="0"/>
              <a:t>Fare clic sull'icona per inserire un'immagine</a:t>
            </a:r>
          </a:p>
        </p:txBody>
      </p:sp>
      <p:sp>
        <p:nvSpPr>
          <p:cNvPr id="13" name="Titolo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rtlCol="0" anchor="ctr" anchorCtr="0">
            <a:normAutofit/>
          </a:bodyPr>
          <a:lstStyle>
            <a:lvl1pPr>
              <a:defRPr sz="3600"/>
            </a:lvl1pPr>
          </a:lstStyle>
          <a:p>
            <a:pPr rtl="0"/>
            <a:r>
              <a:rPr lang="it-IT" noProof="0"/>
              <a:t>Fare clic per modificare lo stile del titolo dello schema</a:t>
            </a:r>
          </a:p>
        </p:txBody>
      </p:sp>
      <p:sp>
        <p:nvSpPr>
          <p:cNvPr id="14" name="Segnaposto contenuto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6" name="Connettore diritto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_1">
    <p:spTree>
      <p:nvGrpSpPr>
        <p:cNvPr id="1" name=""/>
        <p:cNvGrpSpPr/>
        <p:nvPr/>
      </p:nvGrpSpPr>
      <p:grpSpPr>
        <a:xfrm>
          <a:off x="0" y="0"/>
          <a:ext cx="0" cy="0"/>
          <a:chOff x="0" y="0"/>
          <a:chExt cx="0" cy="0"/>
        </a:xfrm>
      </p:grpSpPr>
      <p:sp>
        <p:nvSpPr>
          <p:cNvPr id="6" name="Segnaposto immagine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rtlCol="0" anchor="ctr" anchorCtr="0"/>
          <a:lstStyle>
            <a:lvl1pPr algn="ctr">
              <a:defRPr/>
            </a:lvl1pPr>
          </a:lstStyle>
          <a:p>
            <a:pPr rtl="0"/>
            <a:r>
              <a:rPr lang="it-IT" noProof="0"/>
              <a:t>Fare clic sull'icona per inserire un'immagine</a:t>
            </a:r>
          </a:p>
        </p:txBody>
      </p:sp>
      <p:sp>
        <p:nvSpPr>
          <p:cNvPr id="8" name="Titolo 7"/>
          <p:cNvSpPr>
            <a:spLocks noGrp="1"/>
          </p:cNvSpPr>
          <p:nvPr>
            <p:ph type="title"/>
          </p:nvPr>
        </p:nvSpPr>
        <p:spPr>
          <a:xfrm>
            <a:off x="1097280" y="230332"/>
            <a:ext cx="10058400" cy="1450757"/>
          </a:xfrm>
        </p:spPr>
        <p:txBody>
          <a:bodyPr rtlCol="0"/>
          <a:lstStyle/>
          <a:p>
            <a:pPr rtl="0"/>
            <a:r>
              <a:rPr lang="it-IT" noProof="0"/>
              <a:t>Fare clic per modificare lo stile del titolo dello schema</a:t>
            </a:r>
          </a:p>
        </p:txBody>
      </p:sp>
      <p:sp>
        <p:nvSpPr>
          <p:cNvPr id="4" name="Segnaposto contenuto 3"/>
          <p:cNvSpPr>
            <a:spLocks noGrp="1"/>
          </p:cNvSpPr>
          <p:nvPr>
            <p:ph sz="half" idx="2"/>
          </p:nvPr>
        </p:nvSpPr>
        <p:spPr>
          <a:xfrm>
            <a:off x="1097280" y="2464540"/>
            <a:ext cx="10058400" cy="3748194"/>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2" name="Segnaposto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09569417-0338-4606-A730-601CE6094B39}" type="datetime1">
              <a:rPr lang="it-IT" noProof="0" smtClean="0"/>
              <a:t>30/06/2021</a:t>
            </a:fld>
            <a:endParaRPr lang="it-IT" noProof="0"/>
          </a:p>
        </p:txBody>
      </p:sp>
      <p:sp>
        <p:nvSpPr>
          <p:cNvPr id="9" name="Segnaposto piè di pa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it-IT" noProof="0"/>
              <a:t>TITOLO DEL CORSO</a:t>
            </a:r>
          </a:p>
        </p:txBody>
      </p:sp>
      <p:sp>
        <p:nvSpPr>
          <p:cNvPr id="10" name="Segnaposto numero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cxnSp>
        <p:nvCxnSpPr>
          <p:cNvPr id="5" name="Connettore diritto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Due contenuti">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B301E91-A5DD-461E-A20D-1E8CB8556034}" type="datetime1">
              <a:rPr lang="it-IT" noProof="0" smtClean="0"/>
              <a:t>30/06/2021</a:t>
            </a:fld>
            <a:endParaRPr lang="it-IT" noProof="0"/>
          </a:p>
        </p:txBody>
      </p:sp>
      <p:sp>
        <p:nvSpPr>
          <p:cNvPr id="3" name="Segnaposto piè di pa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r>
              <a:rPr lang="it-IT" noProof="0"/>
              <a:t>TITOLO DEL CORSO</a:t>
            </a:r>
          </a:p>
        </p:txBody>
      </p:sp>
      <p:sp>
        <p:nvSpPr>
          <p:cNvPr id="4" name="Segnaposto numero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
        <p:nvSpPr>
          <p:cNvPr id="6" name="Segnaposto immagine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rtlCol="0" anchor="ctr" anchorCtr="0"/>
          <a:lstStyle>
            <a:lvl1pPr algn="ctr">
              <a:defRPr/>
            </a:lvl1pPr>
          </a:lstStyle>
          <a:p>
            <a:pPr rtl="0"/>
            <a:r>
              <a:rPr lang="it-IT" noProof="0"/>
              <a:t>Fare clic sull'icona per inserire un'immagine</a:t>
            </a:r>
          </a:p>
        </p:txBody>
      </p:sp>
      <p:sp>
        <p:nvSpPr>
          <p:cNvPr id="7" name="Titolo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rtlCol="0"/>
          <a:lstStyle/>
          <a:p>
            <a:pPr rtl="0"/>
            <a:r>
              <a:rPr lang="it-IT" noProof="0"/>
              <a:t>Fare clic per modificare lo stile del titolo dello schema</a:t>
            </a:r>
          </a:p>
        </p:txBody>
      </p:sp>
      <p:sp>
        <p:nvSpPr>
          <p:cNvPr id="8" name="Segnaposto contenuto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rtlCol="0">
            <a:normAutofit/>
          </a:bodyPr>
          <a:lstStyle>
            <a:lvl1pPr>
              <a:defRPr sz="1600"/>
            </a:lvl1pPr>
            <a:lvl2pPr>
              <a:defRPr sz="16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9" name="Connettore diritto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a:xfrm>
            <a:off x="1097280" y="286603"/>
            <a:ext cx="10058400" cy="1450757"/>
          </a:xfrm>
        </p:spPr>
        <p:txBody>
          <a:bodyPr rtlCol="0"/>
          <a:lstStyle/>
          <a:p>
            <a:pPr rtl="0"/>
            <a:r>
              <a:rPr lang="it-IT" noProof="0"/>
              <a:t>Fare clic per modificare lo stile del titolo dello schema</a:t>
            </a:r>
          </a:p>
        </p:txBody>
      </p:sp>
      <p:sp>
        <p:nvSpPr>
          <p:cNvPr id="3" name="Segnaposto tes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097280" y="2958274"/>
            <a:ext cx="4639736" cy="291082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6515944" y="2958273"/>
            <a:ext cx="4639736" cy="291082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2" name="Segnaposto dat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AA4BF1C4-A792-49B5-9259-7E6407D86AC3}" type="datetime1">
              <a:rPr lang="it-IT" noProof="0" smtClean="0"/>
              <a:t>30/06/2021</a:t>
            </a:fld>
            <a:endParaRPr lang="it-IT" noProof="0"/>
          </a:p>
        </p:txBody>
      </p:sp>
      <p:sp>
        <p:nvSpPr>
          <p:cNvPr id="11" name="Segnaposto piè di pa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it-IT" noProof="0"/>
              <a:t>TITOLO DEL CORSO</a:t>
            </a:r>
          </a:p>
        </p:txBody>
      </p:sp>
      <p:sp>
        <p:nvSpPr>
          <p:cNvPr id="12" name="Segnaposto numero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6" name="Segnaposto dat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93F4EA6B-C8AD-47D5-987B-354411382F38}" type="datetime1">
              <a:rPr lang="it-IT" noProof="0" smtClean="0"/>
              <a:t>30/06/2021</a:t>
            </a:fld>
            <a:endParaRPr lang="it-IT" noProof="0"/>
          </a:p>
        </p:txBody>
      </p:sp>
      <p:sp>
        <p:nvSpPr>
          <p:cNvPr id="7" name="Segnaposto piè di pa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it-IT" noProof="0"/>
              <a:t>TITOLO DEL CORSO</a:t>
            </a:r>
          </a:p>
        </p:txBody>
      </p:sp>
      <p:sp>
        <p:nvSpPr>
          <p:cNvPr id="8" name="Segnaposto numero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tito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it-IT" noProof="0"/>
              <a:t>Fare clic per modificare lo stile del titolo dello schema</a:t>
            </a:r>
          </a:p>
        </p:txBody>
      </p:sp>
      <p:sp>
        <p:nvSpPr>
          <p:cNvPr id="3" name="Segnaposto tes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BE7BE113-7602-4587-9826-D63F571E9279}" type="datetime1">
              <a:rPr lang="it-IT" noProof="0" smtClean="0"/>
              <a:t>30/06/2021</a:t>
            </a:fld>
            <a:endParaRPr lang="it-IT" noProof="0"/>
          </a:p>
        </p:txBody>
      </p:sp>
      <p:sp>
        <p:nvSpPr>
          <p:cNvPr id="5" name="Segnaposto piè di pagina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pPr rtl="0"/>
            <a:r>
              <a:rPr lang="it-IT" noProof="0"/>
              <a:t>TITOLO DEL CORSO</a:t>
            </a:r>
          </a:p>
        </p:txBody>
      </p:sp>
      <p:sp>
        <p:nvSpPr>
          <p:cNvPr id="6" name="Segnaposto numero diapositiva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pPr rtl="0"/>
            <a:fld id="{3A98EE3D-8CD1-4C3F-BD1C-C98C9596463C}" type="slidenum">
              <a:rPr lang="it-IT" noProof="0" smtClean="0"/>
              <a:pPr rtl="0"/>
              <a:t>‹N›</a:t>
            </a:fld>
            <a:endParaRPr lang="it-IT" noProof="0"/>
          </a:p>
        </p:txBody>
      </p:sp>
      <p:cxnSp>
        <p:nvCxnSpPr>
          <p:cNvPr id="10" name="Connettore dirit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Lst>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1.jpg"/><Relationship Id="rId7"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puntosicuro.it/sicurezza-sul-lavoro-C-1/ruoli-figure-C-7/rls-C-72/come-preparare-convocare-condurre-una-riunione-periodica-AR-1613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54.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3.jp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60.jpe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ttangolo 1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12D56-3115-4658-A559-1918ADBF37B8}"/>
              </a:ext>
            </a:extLst>
          </p:cNvPr>
          <p:cNvSpPr>
            <a:spLocks noGrp="1"/>
          </p:cNvSpPr>
          <p:nvPr>
            <p:ph type="ctrTitle"/>
          </p:nvPr>
        </p:nvSpPr>
        <p:spPr>
          <a:xfrm>
            <a:off x="828675" y="5120639"/>
            <a:ext cx="7137263" cy="1280161"/>
          </a:xfrm>
        </p:spPr>
        <p:txBody>
          <a:bodyPr rtlCol="0" anchor="ctr">
            <a:normAutofit fontScale="90000"/>
          </a:bodyPr>
          <a:lstStyle/>
          <a:p>
            <a:pPr algn="r" rtl="0">
              <a:lnSpc>
                <a:spcPct val="100000"/>
              </a:lnSpc>
            </a:pPr>
            <a:r>
              <a:rPr lang="en-US" sz="4000" b="1" dirty="0">
                <a:solidFill>
                  <a:srgbClr val="FFFFFF"/>
                </a:solidFill>
              </a:rPr>
              <a:t>League of Legends match predictor</a:t>
            </a:r>
            <a:br>
              <a:rPr lang="en-US" sz="4000" dirty="0">
                <a:solidFill>
                  <a:srgbClr val="FFFFFF"/>
                </a:solidFill>
              </a:rPr>
            </a:br>
            <a:r>
              <a:rPr lang="en-US" sz="2000" dirty="0">
                <a:solidFill>
                  <a:srgbClr val="FFFFFF"/>
                </a:solidFill>
              </a:rPr>
              <a:t>Design and development of an application able to predict a team’s victory in a League of Legends game using data mining techniques and algorithms</a:t>
            </a:r>
            <a:endParaRPr lang="it-IT" sz="4000" dirty="0">
              <a:solidFill>
                <a:srgbClr val="FFFFFF"/>
              </a:solidFill>
            </a:endParaRPr>
          </a:p>
        </p:txBody>
      </p:sp>
      <p:sp>
        <p:nvSpPr>
          <p:cNvPr id="3" name="Sottotitolo 2">
            <a:extLst>
              <a:ext uri="{FF2B5EF4-FFF2-40B4-BE49-F238E27FC236}">
                <a16:creationId xmlns:a16="http://schemas.microsoft.com/office/drawing/2014/main" id="{9548BE92-E817-4C9A-B197-64FAE3ED7D63}"/>
              </a:ext>
            </a:extLst>
          </p:cNvPr>
          <p:cNvSpPr>
            <a:spLocks noGrp="1"/>
          </p:cNvSpPr>
          <p:nvPr>
            <p:ph type="subTitle" idx="1"/>
          </p:nvPr>
        </p:nvSpPr>
        <p:spPr>
          <a:xfrm>
            <a:off x="8289580" y="5166359"/>
            <a:ext cx="3073745" cy="1188721"/>
          </a:xfrm>
        </p:spPr>
        <p:txBody>
          <a:bodyPr rtlCol="0" anchor="ctr">
            <a:normAutofit fontScale="92500" lnSpcReduction="20000"/>
          </a:bodyPr>
          <a:lstStyle/>
          <a:p>
            <a:pPr rtl="0"/>
            <a:r>
              <a:rPr lang="en-US" sz="1500" dirty="0"/>
              <a:t>Data Mining and Machine Learning</a:t>
            </a:r>
          </a:p>
          <a:p>
            <a:pPr rtl="0"/>
            <a:r>
              <a:rPr lang="en-US" sz="1500" dirty="0"/>
              <a:t>2020/2021</a:t>
            </a:r>
          </a:p>
          <a:p>
            <a:pPr algn="r" rtl="0"/>
            <a:r>
              <a:rPr lang="en-US" sz="1500" dirty="0"/>
              <a:t>Davide Vigna</a:t>
            </a:r>
            <a:endParaRPr lang="it-IT" sz="1500" dirty="0"/>
          </a:p>
        </p:txBody>
      </p:sp>
      <p:cxnSp>
        <p:nvCxnSpPr>
          <p:cNvPr id="25" name="Connettore diritto 1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Immagine 25">
            <a:extLst>
              <a:ext uri="{FF2B5EF4-FFF2-40B4-BE49-F238E27FC236}">
                <a16:creationId xmlns:a16="http://schemas.microsoft.com/office/drawing/2014/main" id="{5EE74EBC-BD5C-4E6C-BB7A-BBC766186102}"/>
              </a:ext>
            </a:extLst>
          </p:cNvPr>
          <p:cNvPicPr>
            <a:picLocks noChangeAspect="1"/>
          </p:cNvPicPr>
          <p:nvPr/>
        </p:nvPicPr>
        <p:blipFill>
          <a:blip r:embed="rId3"/>
          <a:stretch>
            <a:fillRect/>
          </a:stretch>
        </p:blipFill>
        <p:spPr>
          <a:xfrm>
            <a:off x="0" y="313323"/>
            <a:ext cx="12192000" cy="4601753"/>
          </a:xfrm>
          <a:prstGeom prst="rect">
            <a:avLst/>
          </a:prstGeom>
        </p:spPr>
      </p:pic>
    </p:spTree>
    <p:extLst>
      <p:ext uri="{BB962C8B-B14F-4D97-AF65-F5344CB8AC3E}">
        <p14:creationId xmlns:p14="http://schemas.microsoft.com/office/powerpoint/2010/main" val="3340685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10</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en-US" b="1" dirty="0"/>
              <a:t>Pre-Processing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9830804" cy="3849643"/>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Feature Transformation</a:t>
            </a:r>
          </a:p>
          <a:p>
            <a:pPr marL="464058" lvl="1" indent="-171450" algn="just">
              <a:lnSpc>
                <a:spcPct val="90000"/>
              </a:lnSpc>
              <a:spcBef>
                <a:spcPts val="600"/>
              </a:spcBef>
              <a:spcAft>
                <a:spcPts val="0"/>
              </a:spcAft>
              <a:buFont typeface="Wingdings" panose="05000000000000000000" pitchFamily="2" charset="2"/>
              <a:buChar char="§"/>
            </a:pPr>
            <a:r>
              <a:rPr lang="en-US" sz="1400" dirty="0"/>
              <a:t>Remapping of nominal attribute</a:t>
            </a:r>
          </a:p>
          <a:p>
            <a:pPr marL="646938" lvl="2" indent="-171450" algn="just">
              <a:lnSpc>
                <a:spcPct val="90000"/>
              </a:lnSpc>
              <a:spcBef>
                <a:spcPts val="600"/>
              </a:spcBef>
              <a:spcAft>
                <a:spcPts val="0"/>
              </a:spcAft>
              <a:buFont typeface="Wingdings" panose="05000000000000000000" pitchFamily="2" charset="2"/>
              <a:buChar char="§"/>
            </a:pPr>
            <a:r>
              <a:rPr lang="en-US" sz="1000" dirty="0"/>
              <a:t>E.g. FirstTower10 can assume { NONE, BLUE, RED }</a:t>
            </a:r>
          </a:p>
          <a:p>
            <a:pPr marL="646938" lvl="2" indent="-171450" algn="just">
              <a:lnSpc>
                <a:spcPct val="90000"/>
              </a:lnSpc>
              <a:spcBef>
                <a:spcPts val="600"/>
              </a:spcBef>
              <a:spcAft>
                <a:spcPts val="0"/>
              </a:spcAft>
              <a:buFont typeface="Wingdings" panose="05000000000000000000" pitchFamily="2" charset="2"/>
              <a:buChar char="§"/>
            </a:pPr>
            <a:r>
              <a:rPr lang="en-US" sz="1000" dirty="0"/>
              <a:t>E.g. BLUEFirstTowerLane can assume { NONE, BOT, MID, TOP}</a:t>
            </a:r>
          </a:p>
          <a:p>
            <a:pPr marL="464058" lvl="1" indent="-171450" algn="just">
              <a:lnSpc>
                <a:spcPct val="90000"/>
              </a:lnSpc>
              <a:spcBef>
                <a:spcPts val="600"/>
              </a:spcBef>
              <a:spcAft>
                <a:spcPts val="0"/>
              </a:spcAft>
              <a:buFont typeface="Wingdings" panose="05000000000000000000" pitchFamily="2" charset="2"/>
              <a:buChar char="§"/>
            </a:pPr>
            <a:r>
              <a:rPr lang="en-US" sz="1400" dirty="0"/>
              <a:t>All nominal attribute are transformed in numerical form</a:t>
            </a:r>
          </a:p>
          <a:p>
            <a:pPr marL="464058" lvl="1" indent="-171450" algn="just">
              <a:lnSpc>
                <a:spcPct val="90000"/>
              </a:lnSpc>
              <a:spcBef>
                <a:spcPts val="600"/>
              </a:spcBef>
              <a:spcAft>
                <a:spcPts val="0"/>
              </a:spcAft>
              <a:buFont typeface="Wingdings" panose="05000000000000000000" pitchFamily="2" charset="2"/>
              <a:buChar char="§"/>
            </a:pPr>
            <a:r>
              <a:rPr lang="en-US" sz="1400" dirty="0"/>
              <a:t>One Hot Encoding</a:t>
            </a:r>
          </a:p>
          <a:p>
            <a:pPr marL="292608" lvl="1" indent="0" algn="just">
              <a:lnSpc>
                <a:spcPct val="90000"/>
              </a:lnSpc>
              <a:spcBef>
                <a:spcPts val="600"/>
              </a:spcBef>
              <a:spcAft>
                <a:spcPts val="0"/>
              </a:spcAft>
              <a:buNone/>
            </a:pPr>
            <a:endParaRPr lang="en-US" sz="1400" dirty="0"/>
          </a:p>
          <a:p>
            <a:pPr marL="292608" lvl="1" indent="0" algn="just">
              <a:lnSpc>
                <a:spcPct val="90000"/>
              </a:lnSpc>
              <a:spcBef>
                <a:spcPts val="600"/>
              </a:spcBef>
              <a:spcAft>
                <a:spcPts val="0"/>
              </a:spcAft>
              <a:buNone/>
            </a:pPr>
            <a:endParaRPr lang="en-US" sz="1400" dirty="0"/>
          </a:p>
          <a:p>
            <a:pPr marL="464058" lvl="1" indent="-171450" algn="just">
              <a:lnSpc>
                <a:spcPct val="90000"/>
              </a:lnSpc>
              <a:spcBef>
                <a:spcPts val="600"/>
              </a:spcBef>
              <a:spcAft>
                <a:spcPts val="0"/>
              </a:spcAft>
              <a:buFont typeface="Wingdings" panose="05000000000000000000" pitchFamily="2" charset="2"/>
              <a:buChar char="§"/>
            </a:pPr>
            <a:endParaRPr lang="en-US" sz="1400" dirty="0"/>
          </a:p>
        </p:txBody>
      </p:sp>
      <p:graphicFrame>
        <p:nvGraphicFramePr>
          <p:cNvPr id="4" name="Tabella 3">
            <a:extLst>
              <a:ext uri="{FF2B5EF4-FFF2-40B4-BE49-F238E27FC236}">
                <a16:creationId xmlns:a16="http://schemas.microsoft.com/office/drawing/2014/main" id="{3D0E84C3-D420-4FEB-9D57-9FDF546B50D4}"/>
              </a:ext>
            </a:extLst>
          </p:cNvPr>
          <p:cNvGraphicFramePr>
            <a:graphicFrameLocks noGrp="1"/>
          </p:cNvGraphicFramePr>
          <p:nvPr>
            <p:extLst>
              <p:ext uri="{D42A27DB-BD31-4B8C-83A1-F6EECF244321}">
                <p14:modId xmlns:p14="http://schemas.microsoft.com/office/powerpoint/2010/main" val="2120473423"/>
              </p:ext>
            </p:extLst>
          </p:nvPr>
        </p:nvGraphicFramePr>
        <p:xfrm>
          <a:off x="4856163" y="3737746"/>
          <a:ext cx="2787650" cy="1671066"/>
        </p:xfrm>
        <a:graphic>
          <a:graphicData uri="http://schemas.openxmlformats.org/drawingml/2006/table">
            <a:tbl>
              <a:tblPr firstRow="1" firstCol="1" bandRow="1">
                <a:tableStyleId>{5C22544A-7EE6-4342-B048-85BDC9FD1C3A}</a:tableStyleId>
              </a:tblPr>
              <a:tblGrid>
                <a:gridCol w="1461135">
                  <a:extLst>
                    <a:ext uri="{9D8B030D-6E8A-4147-A177-3AD203B41FA5}">
                      <a16:colId xmlns:a16="http://schemas.microsoft.com/office/drawing/2014/main" val="1789459613"/>
                    </a:ext>
                  </a:extLst>
                </a:gridCol>
                <a:gridCol w="1326515">
                  <a:extLst>
                    <a:ext uri="{9D8B030D-6E8A-4147-A177-3AD203B41FA5}">
                      <a16:colId xmlns:a16="http://schemas.microsoft.com/office/drawing/2014/main" val="2428133284"/>
                    </a:ext>
                  </a:extLst>
                </a:gridCol>
              </a:tblGrid>
              <a:tr h="0">
                <a:tc>
                  <a:txBody>
                    <a:bodyPr/>
                    <a:lstStyle/>
                    <a:p>
                      <a:pPr algn="ctr">
                        <a:lnSpc>
                          <a:spcPct val="106000"/>
                        </a:lnSpc>
                        <a:spcAft>
                          <a:spcPts val="800"/>
                        </a:spcAft>
                      </a:pPr>
                      <a:r>
                        <a:rPr lang="en-US" sz="1200" noProof="0" dirty="0">
                          <a:effectLst/>
                        </a:rPr>
                        <a:t>Attribute</a:t>
                      </a:r>
                      <a:endParaRPr lang="en-US" sz="11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200" spc="-5">
                          <a:effectLst/>
                        </a:rPr>
                        <a:t>#Unique values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1509110"/>
                  </a:ext>
                </a:extLst>
              </a:tr>
              <a:tr h="0">
                <a:tc>
                  <a:txBody>
                    <a:bodyPr/>
                    <a:lstStyle/>
                    <a:p>
                      <a:pPr algn="ctr">
                        <a:lnSpc>
                          <a:spcPct val="106000"/>
                        </a:lnSpc>
                        <a:spcAft>
                          <a:spcPts val="800"/>
                        </a:spcAft>
                      </a:pPr>
                      <a:r>
                        <a:rPr lang="it-IT" sz="1200">
                          <a:effectLst/>
                        </a:rPr>
                        <a:t>FirstKill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200" spc="-5">
                          <a:effectLst/>
                        </a:rPr>
                        <a:t>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9476430"/>
                  </a:ext>
                </a:extLst>
              </a:tr>
              <a:tr h="0">
                <a:tc>
                  <a:txBody>
                    <a:bodyPr/>
                    <a:lstStyle/>
                    <a:p>
                      <a:pPr algn="ctr">
                        <a:lnSpc>
                          <a:spcPct val="106000"/>
                        </a:lnSpc>
                        <a:spcAft>
                          <a:spcPts val="800"/>
                        </a:spcAft>
                      </a:pPr>
                      <a:r>
                        <a:rPr lang="it-IT" sz="1200">
                          <a:effectLst/>
                        </a:rPr>
                        <a:t>FirstTower10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200" spc="-5">
                          <a:effectLst/>
                        </a:rPr>
                        <a:t>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1313330"/>
                  </a:ext>
                </a:extLst>
              </a:tr>
              <a:tr h="0">
                <a:tc>
                  <a:txBody>
                    <a:bodyPr/>
                    <a:lstStyle/>
                    <a:p>
                      <a:pPr algn="ctr">
                        <a:lnSpc>
                          <a:spcPct val="106000"/>
                        </a:lnSpc>
                        <a:spcAft>
                          <a:spcPts val="800"/>
                        </a:spcAft>
                      </a:pPr>
                      <a:r>
                        <a:rPr lang="it-IT" sz="1200">
                          <a:effectLst/>
                        </a:rPr>
                        <a:t>FirstTower15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200" spc="-5">
                          <a:effectLst/>
                        </a:rPr>
                        <a:t>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3672322"/>
                  </a:ext>
                </a:extLst>
              </a:tr>
              <a:tr h="0">
                <a:tc>
                  <a:txBody>
                    <a:bodyPr/>
                    <a:lstStyle/>
                    <a:p>
                      <a:pPr algn="ctr">
                        <a:lnSpc>
                          <a:spcPct val="106000"/>
                        </a:lnSpc>
                        <a:spcAft>
                          <a:spcPts val="800"/>
                        </a:spcAft>
                      </a:pPr>
                      <a:r>
                        <a:rPr lang="en-GB" sz="1200" spc="-5">
                          <a:effectLst/>
                        </a:rPr>
                        <a:t>FirstInhibitor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200" spc="-5">
                          <a:effectLst/>
                        </a:rPr>
                        <a:t>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3126946"/>
                  </a:ext>
                </a:extLst>
              </a:tr>
              <a:tr h="0">
                <a:tc>
                  <a:txBody>
                    <a:bodyPr/>
                    <a:lstStyle/>
                    <a:p>
                      <a:pPr algn="ctr">
                        <a:lnSpc>
                          <a:spcPct val="106000"/>
                        </a:lnSpc>
                        <a:spcAft>
                          <a:spcPts val="800"/>
                        </a:spcAft>
                      </a:pPr>
                      <a:r>
                        <a:rPr lang="en-GB" sz="1200" spc="-5">
                          <a:effectLst/>
                        </a:rPr>
                        <a:t>FirstDragon10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200" spc="-5">
                          <a:effectLst/>
                        </a:rPr>
                        <a:t>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4657413"/>
                  </a:ext>
                </a:extLst>
              </a:tr>
              <a:tr h="0">
                <a:tc>
                  <a:txBody>
                    <a:bodyPr/>
                    <a:lstStyle/>
                    <a:p>
                      <a:pPr algn="ctr">
                        <a:lnSpc>
                          <a:spcPct val="106000"/>
                        </a:lnSpc>
                        <a:spcAft>
                          <a:spcPts val="800"/>
                        </a:spcAft>
                      </a:pPr>
                      <a:r>
                        <a:rPr lang="en-GB" sz="1200" spc="-5">
                          <a:effectLst/>
                        </a:rPr>
                        <a:t>FirstDragon15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200" spc="-5">
                          <a:effectLst/>
                        </a:rPr>
                        <a:t>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0026208"/>
                  </a:ext>
                </a:extLst>
              </a:tr>
              <a:tr h="0">
                <a:tc>
                  <a:txBody>
                    <a:bodyPr/>
                    <a:lstStyle/>
                    <a:p>
                      <a:pPr algn="ctr">
                        <a:lnSpc>
                          <a:spcPct val="106000"/>
                        </a:lnSpc>
                        <a:spcAft>
                          <a:spcPts val="800"/>
                        </a:spcAft>
                      </a:pPr>
                      <a:r>
                        <a:rPr lang="en-GB" sz="1100" spc="-5">
                          <a:effectLst/>
                        </a:rPr>
                        <a:t>BLUEFirstTowerLane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200" spc="-5">
                          <a:effectLst/>
                        </a:rPr>
                        <a:t>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9901640"/>
                  </a:ext>
                </a:extLst>
              </a:tr>
              <a:tr h="0">
                <a:tc>
                  <a:txBody>
                    <a:bodyPr/>
                    <a:lstStyle/>
                    <a:p>
                      <a:pPr algn="ctr">
                        <a:lnSpc>
                          <a:spcPct val="106000"/>
                        </a:lnSpc>
                        <a:spcAft>
                          <a:spcPts val="800"/>
                        </a:spcAft>
                      </a:pPr>
                      <a:r>
                        <a:rPr lang="en-GB" sz="1100" spc="-5">
                          <a:effectLst/>
                        </a:rPr>
                        <a:t>REDFirstTowerLane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200" spc="-5" dirty="0">
                          <a:effectLst/>
                        </a:rPr>
                        <a:t>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4777733"/>
                  </a:ext>
                </a:extLst>
              </a:tr>
            </a:tbl>
          </a:graphicData>
        </a:graphic>
      </p:graphicFrame>
    </p:spTree>
    <p:extLst>
      <p:ext uri="{BB962C8B-B14F-4D97-AF65-F5344CB8AC3E}">
        <p14:creationId xmlns:p14="http://schemas.microsoft.com/office/powerpoint/2010/main" val="4078710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11</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en-US" b="1" dirty="0"/>
              <a:t>Pre-Processing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9830804" cy="3849643"/>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Feature Reduction</a:t>
            </a:r>
          </a:p>
          <a:p>
            <a:pPr marL="464058" lvl="1" indent="-171450" algn="just">
              <a:lnSpc>
                <a:spcPct val="90000"/>
              </a:lnSpc>
              <a:spcBef>
                <a:spcPts val="600"/>
              </a:spcBef>
              <a:spcAft>
                <a:spcPts val="0"/>
              </a:spcAft>
              <a:buFont typeface="Wingdings" panose="05000000000000000000" pitchFamily="2" charset="2"/>
              <a:buChar char="§"/>
            </a:pPr>
            <a:r>
              <a:rPr lang="en-US" sz="1400" dirty="0"/>
              <a:t>Removing irrelevant feature like</a:t>
            </a:r>
          </a:p>
          <a:p>
            <a:pPr marL="646938" lvl="2" indent="-171450" algn="just">
              <a:lnSpc>
                <a:spcPct val="90000"/>
              </a:lnSpc>
              <a:spcBef>
                <a:spcPts val="600"/>
              </a:spcBef>
              <a:spcAft>
                <a:spcPts val="0"/>
              </a:spcAft>
              <a:buFont typeface="Wingdings" panose="05000000000000000000" pitchFamily="2" charset="2"/>
              <a:buChar char="§"/>
            </a:pPr>
            <a:r>
              <a:rPr lang="en-US" sz="1000" dirty="0"/>
              <a:t>GameId</a:t>
            </a:r>
          </a:p>
          <a:p>
            <a:pPr marL="646938" lvl="2" indent="-171450" algn="just">
              <a:lnSpc>
                <a:spcPct val="90000"/>
              </a:lnSpc>
              <a:spcBef>
                <a:spcPts val="600"/>
              </a:spcBef>
              <a:spcAft>
                <a:spcPts val="0"/>
              </a:spcAft>
              <a:buFont typeface="Wingdings" panose="05000000000000000000" pitchFamily="2" charset="2"/>
              <a:buChar char="§"/>
            </a:pPr>
            <a:r>
              <a:rPr lang="en-US" sz="1000" dirty="0"/>
              <a:t>Team_Win (duplicated, 1 for team)</a:t>
            </a:r>
            <a:endParaRPr lang="en-US" sz="1400" dirty="0"/>
          </a:p>
          <a:p>
            <a:pPr marL="464058" lvl="1" indent="-171450" algn="just">
              <a:lnSpc>
                <a:spcPct val="90000"/>
              </a:lnSpc>
              <a:spcBef>
                <a:spcPts val="600"/>
              </a:spcBef>
              <a:spcAft>
                <a:spcPts val="0"/>
              </a:spcAft>
              <a:buFont typeface="Wingdings" panose="05000000000000000000" pitchFamily="2" charset="2"/>
              <a:buChar char="§"/>
            </a:pPr>
            <a:r>
              <a:rPr lang="en-US" sz="1400" dirty="0"/>
              <a:t>Removing redundant feature like</a:t>
            </a:r>
          </a:p>
          <a:p>
            <a:pPr marL="646938" lvl="2" indent="-171450" algn="just">
              <a:lnSpc>
                <a:spcPct val="90000"/>
              </a:lnSpc>
              <a:spcBef>
                <a:spcPts val="600"/>
              </a:spcBef>
              <a:spcAft>
                <a:spcPts val="0"/>
              </a:spcAft>
              <a:buFont typeface="Wingdings" panose="05000000000000000000" pitchFamily="2" charset="2"/>
              <a:buChar char="§"/>
            </a:pPr>
            <a:r>
              <a:rPr lang="en-US" sz="1000" dirty="0"/>
              <a:t>FirstKill10</a:t>
            </a:r>
          </a:p>
          <a:p>
            <a:pPr marL="646938" lvl="2" indent="-171450" algn="just">
              <a:lnSpc>
                <a:spcPct val="90000"/>
              </a:lnSpc>
              <a:spcBef>
                <a:spcPts val="600"/>
              </a:spcBef>
              <a:spcAft>
                <a:spcPts val="0"/>
              </a:spcAft>
              <a:buFont typeface="Wingdings" panose="05000000000000000000" pitchFamily="2" charset="2"/>
              <a:buChar char="§"/>
            </a:pPr>
            <a:r>
              <a:rPr lang="en-US" sz="1000" dirty="0"/>
              <a:t>FirstInhibitor10</a:t>
            </a:r>
          </a:p>
          <a:p>
            <a:pPr marL="646938" lvl="2" indent="-171450" algn="just">
              <a:lnSpc>
                <a:spcPct val="90000"/>
              </a:lnSpc>
              <a:spcBef>
                <a:spcPts val="600"/>
              </a:spcBef>
              <a:spcAft>
                <a:spcPts val="0"/>
              </a:spcAft>
              <a:buFont typeface="Wingdings" panose="05000000000000000000" pitchFamily="2" charset="2"/>
              <a:buChar char="§"/>
            </a:pPr>
            <a:r>
              <a:rPr lang="en-US" sz="1000" dirty="0"/>
              <a:t>DiffInhibitor10 </a:t>
            </a:r>
          </a:p>
          <a:p>
            <a:pPr marL="475488" lvl="2" indent="0" algn="just">
              <a:lnSpc>
                <a:spcPct val="90000"/>
              </a:lnSpc>
              <a:spcBef>
                <a:spcPts val="600"/>
              </a:spcBef>
              <a:spcAft>
                <a:spcPts val="0"/>
              </a:spcAft>
              <a:buNone/>
            </a:pPr>
            <a:endParaRPr lang="en-US" sz="1000" dirty="0"/>
          </a:p>
          <a:p>
            <a:pPr marL="646938" lvl="2" indent="-171450" algn="just">
              <a:lnSpc>
                <a:spcPct val="90000"/>
              </a:lnSpc>
              <a:spcBef>
                <a:spcPts val="600"/>
              </a:spcBef>
              <a:spcAft>
                <a:spcPts val="0"/>
              </a:spcAft>
              <a:buFont typeface="Wingdings" panose="05000000000000000000" pitchFamily="2" charset="2"/>
              <a:buChar char="§"/>
            </a:pPr>
            <a:endParaRPr lang="en-US" sz="1000" dirty="0"/>
          </a:p>
        </p:txBody>
      </p:sp>
      <p:pic>
        <p:nvPicPr>
          <p:cNvPr id="7" name="Immagine 6">
            <a:extLst>
              <a:ext uri="{FF2B5EF4-FFF2-40B4-BE49-F238E27FC236}">
                <a16:creationId xmlns:a16="http://schemas.microsoft.com/office/drawing/2014/main" id="{56D46387-39DA-4955-B577-4BC3D121C27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48079" y="2090394"/>
            <a:ext cx="4482517" cy="3294703"/>
          </a:xfrm>
          <a:prstGeom prst="rect">
            <a:avLst/>
          </a:prstGeom>
          <a:noFill/>
          <a:ln>
            <a:noFill/>
          </a:ln>
        </p:spPr>
      </p:pic>
    </p:spTree>
    <p:extLst>
      <p:ext uri="{BB962C8B-B14F-4D97-AF65-F5344CB8AC3E}">
        <p14:creationId xmlns:p14="http://schemas.microsoft.com/office/powerpoint/2010/main" val="4291763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ttangolo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Connettore diritto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pPr rtl="0"/>
            <a:r>
              <a:rPr lang="it-IT" sz="4000" b="1" dirty="0">
                <a:solidFill>
                  <a:srgbClr val="FFFFFF"/>
                </a:solidFill>
              </a:rPr>
              <a:t>Data Mining</a:t>
            </a:r>
          </a:p>
        </p:txBody>
      </p:sp>
      <p:cxnSp>
        <p:nvCxnSpPr>
          <p:cNvPr id="28" name="Connettore diritto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4368347" cy="3342747"/>
          </a:xfrm>
        </p:spPr>
        <p:txBody>
          <a:bodyPr vert="horz" lIns="0" tIns="45720" rIns="0" bIns="45720" rtlCol="0">
            <a:normAutofit/>
          </a:bodyPr>
          <a:lstStyle/>
          <a:p>
            <a:pPr marL="404813" indent="-215900" rtl="0">
              <a:spcBef>
                <a:spcPts val="600"/>
              </a:spcBef>
              <a:spcAft>
                <a:spcPts val="0"/>
              </a:spcAft>
              <a:buFont typeface="Wingdings" panose="05000000000000000000" pitchFamily="2" charset="2"/>
              <a:buChar char="§"/>
            </a:pPr>
            <a:r>
              <a:rPr lang="en-US" dirty="0">
                <a:solidFill>
                  <a:srgbClr val="FFFFFF"/>
                </a:solidFill>
              </a:rPr>
              <a:t>Validation and Filtering</a:t>
            </a:r>
          </a:p>
          <a:p>
            <a:pPr marL="404813" indent="-215900">
              <a:spcBef>
                <a:spcPts val="600"/>
              </a:spcBef>
              <a:spcAft>
                <a:spcPts val="0"/>
              </a:spcAft>
              <a:buFont typeface="Wingdings" panose="05000000000000000000" pitchFamily="2" charset="2"/>
              <a:buChar char="§"/>
            </a:pPr>
            <a:r>
              <a:rPr lang="en-US" dirty="0">
                <a:solidFill>
                  <a:srgbClr val="FFFFFF"/>
                </a:solidFill>
              </a:rPr>
              <a:t>Random Forest</a:t>
            </a:r>
          </a:p>
          <a:p>
            <a:pPr marL="404813" indent="-215900" rtl="0">
              <a:spcBef>
                <a:spcPts val="600"/>
              </a:spcBef>
              <a:spcAft>
                <a:spcPts val="0"/>
              </a:spcAft>
              <a:buFont typeface="Wingdings" panose="05000000000000000000" pitchFamily="2" charset="2"/>
              <a:buChar char="§"/>
            </a:pPr>
            <a:r>
              <a:rPr lang="en-US" dirty="0">
                <a:solidFill>
                  <a:srgbClr val="FFFFFF"/>
                </a:solidFill>
              </a:rPr>
              <a:t>K-Nearest</a:t>
            </a:r>
            <a:r>
              <a:rPr lang="it-IT" dirty="0">
                <a:solidFill>
                  <a:srgbClr val="FFFFFF"/>
                </a:solidFill>
              </a:rPr>
              <a:t> </a:t>
            </a:r>
            <a:r>
              <a:rPr lang="en-GB" dirty="0">
                <a:solidFill>
                  <a:srgbClr val="FFFFFF"/>
                </a:solidFill>
              </a:rPr>
              <a:t>Neighbour</a:t>
            </a:r>
            <a:r>
              <a:rPr lang="it-IT" dirty="0">
                <a:solidFill>
                  <a:srgbClr val="FFFFFF"/>
                </a:solidFill>
              </a:rPr>
              <a:t> </a:t>
            </a:r>
          </a:p>
          <a:p>
            <a:pPr marL="404813" indent="-215900" rtl="0">
              <a:spcBef>
                <a:spcPts val="600"/>
              </a:spcBef>
              <a:spcAft>
                <a:spcPts val="0"/>
              </a:spcAft>
              <a:buFont typeface="Wingdings" panose="05000000000000000000" pitchFamily="2" charset="2"/>
              <a:buChar char="§"/>
            </a:pPr>
            <a:r>
              <a:rPr lang="it-IT" dirty="0">
                <a:solidFill>
                  <a:srgbClr val="FFFFFF"/>
                </a:solidFill>
              </a:rPr>
              <a:t>Naïve </a:t>
            </a:r>
            <a:r>
              <a:rPr lang="en-US" dirty="0">
                <a:solidFill>
                  <a:srgbClr val="FFFFFF"/>
                </a:solidFill>
              </a:rPr>
              <a:t>Bayesian</a:t>
            </a:r>
          </a:p>
          <a:p>
            <a:pPr marL="404813" indent="-215900" rtl="0">
              <a:spcBef>
                <a:spcPts val="600"/>
              </a:spcBef>
              <a:spcAft>
                <a:spcPts val="0"/>
              </a:spcAft>
              <a:buFont typeface="Wingdings" panose="05000000000000000000" pitchFamily="2" charset="2"/>
              <a:buChar char="§"/>
            </a:pPr>
            <a:r>
              <a:rPr lang="it-IT" dirty="0">
                <a:solidFill>
                  <a:srgbClr val="FFFFFF"/>
                </a:solidFill>
              </a:rPr>
              <a:t>Support </a:t>
            </a:r>
            <a:r>
              <a:rPr lang="en-US" dirty="0">
                <a:solidFill>
                  <a:srgbClr val="FFFFFF"/>
                </a:solidFill>
              </a:rPr>
              <a:t>Vector</a:t>
            </a:r>
            <a:r>
              <a:rPr lang="it-IT" dirty="0">
                <a:solidFill>
                  <a:srgbClr val="FFFFFF"/>
                </a:solidFill>
              </a:rPr>
              <a:t> Machine (SVM)</a:t>
            </a:r>
          </a:p>
          <a:p>
            <a:pPr marL="697421" lvl="1" indent="-215900">
              <a:spcBef>
                <a:spcPts val="600"/>
              </a:spcBef>
              <a:spcAft>
                <a:spcPts val="0"/>
              </a:spcAft>
              <a:buFont typeface="Wingdings" panose="05000000000000000000" pitchFamily="2" charset="2"/>
              <a:buChar char="§"/>
            </a:pPr>
            <a:r>
              <a:rPr lang="it-IT" dirty="0">
                <a:solidFill>
                  <a:srgbClr val="FFFFFF"/>
                </a:solidFill>
              </a:rPr>
              <a:t>Linear </a:t>
            </a:r>
            <a:r>
              <a:rPr lang="en-US" dirty="0">
                <a:solidFill>
                  <a:srgbClr val="FFFFFF"/>
                </a:solidFill>
              </a:rPr>
              <a:t>Separation</a:t>
            </a:r>
          </a:p>
          <a:p>
            <a:pPr marL="697421" lvl="1" indent="-215900">
              <a:spcBef>
                <a:spcPts val="600"/>
              </a:spcBef>
              <a:spcAft>
                <a:spcPts val="0"/>
              </a:spcAft>
              <a:buFont typeface="Wingdings" panose="05000000000000000000" pitchFamily="2" charset="2"/>
              <a:buChar char="§"/>
            </a:pPr>
            <a:r>
              <a:rPr lang="it-IT" dirty="0">
                <a:solidFill>
                  <a:srgbClr val="FFFFFF"/>
                </a:solidFill>
              </a:rPr>
              <a:t>Non-Linear </a:t>
            </a:r>
            <a:r>
              <a:rPr lang="en-US" dirty="0">
                <a:solidFill>
                  <a:srgbClr val="FFFFFF"/>
                </a:solidFill>
              </a:rPr>
              <a:t>Separation</a:t>
            </a:r>
          </a:p>
          <a:p>
            <a:pPr marL="404813" indent="-215900">
              <a:spcBef>
                <a:spcPts val="600"/>
              </a:spcBef>
              <a:spcAft>
                <a:spcPts val="0"/>
              </a:spcAft>
              <a:buFont typeface="Wingdings" panose="05000000000000000000" pitchFamily="2" charset="2"/>
              <a:buChar char="§"/>
            </a:pPr>
            <a:r>
              <a:rPr lang="en-US" dirty="0">
                <a:solidFill>
                  <a:srgbClr val="FFFFFF"/>
                </a:solidFill>
              </a:rPr>
              <a:t>Results</a:t>
            </a:r>
          </a:p>
          <a:p>
            <a:pPr marL="404813" indent="-215900" rtl="0">
              <a:spcBef>
                <a:spcPts val="600"/>
              </a:spcBef>
              <a:spcAft>
                <a:spcPts val="0"/>
              </a:spcAft>
              <a:buFont typeface="Wingdings" panose="05000000000000000000" pitchFamily="2" charset="2"/>
              <a:buChar char="§"/>
            </a:pPr>
            <a:endParaRPr lang="en-US" dirty="0">
              <a:solidFill>
                <a:srgbClr val="FFFFFF"/>
              </a:solidFill>
            </a:endParaRPr>
          </a:p>
        </p:txBody>
      </p:sp>
      <p:sp>
        <p:nvSpPr>
          <p:cNvPr id="4" name="Segnaposto piè di pagina 3">
            <a:extLst>
              <a:ext uri="{FF2B5EF4-FFF2-40B4-BE49-F238E27FC236}">
                <a16:creationId xmlns:a16="http://schemas.microsoft.com/office/drawing/2014/main" id="{94E186FA-5C4C-4ED3-90C4-8DB38BD9C85F}"/>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5" name="Segnaposto numero diapositiva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rtlCol="0"/>
          <a:lstStyle/>
          <a:p>
            <a:pPr rtl="0"/>
            <a:fld id="{3A98EE3D-8CD1-4C3F-BD1C-C98C9596463C}" type="slidenum">
              <a:rPr lang="it-IT" smtClean="0"/>
              <a:t>12</a:t>
            </a:fld>
            <a:endParaRPr lang="it-IT" dirty="0"/>
          </a:p>
        </p:txBody>
      </p:sp>
      <p:pic>
        <p:nvPicPr>
          <p:cNvPr id="15" name="Segnaposto contenuto 14">
            <a:extLst>
              <a:ext uri="{FF2B5EF4-FFF2-40B4-BE49-F238E27FC236}">
                <a16:creationId xmlns:a16="http://schemas.microsoft.com/office/drawing/2014/main" id="{437C905F-37E3-405F-BBF0-950C9946551C}"/>
              </a:ext>
            </a:extLst>
          </p:cNvPr>
          <p:cNvPicPr>
            <a:picLocks noGrp="1" noChangeAspect="1"/>
          </p:cNvPicPr>
          <p:nvPr>
            <p:ph sz="half" idx="2"/>
          </p:nvPr>
        </p:nvPicPr>
        <p:blipFill>
          <a:blip r:embed="rId3"/>
          <a:stretch>
            <a:fillRect/>
          </a:stretch>
        </p:blipFill>
        <p:spPr>
          <a:xfrm>
            <a:off x="5727028" y="1897380"/>
            <a:ext cx="5203568" cy="2931588"/>
          </a:xfrm>
        </p:spPr>
      </p:pic>
    </p:spTree>
    <p:extLst>
      <p:ext uri="{BB962C8B-B14F-4D97-AF65-F5344CB8AC3E}">
        <p14:creationId xmlns:p14="http://schemas.microsoft.com/office/powerpoint/2010/main" val="371712541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13</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Data Mining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5443537" cy="3849643"/>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Validation</a:t>
            </a:r>
            <a:endParaRPr lang="en-US" sz="1000" dirty="0"/>
          </a:p>
          <a:p>
            <a:pPr marL="464058" lvl="1" indent="-171450" algn="just">
              <a:lnSpc>
                <a:spcPct val="90000"/>
              </a:lnSpc>
              <a:spcBef>
                <a:spcPts val="600"/>
              </a:spcBef>
              <a:spcAft>
                <a:spcPts val="0"/>
              </a:spcAft>
              <a:buFont typeface="Wingdings" panose="05000000000000000000" pitchFamily="2" charset="2"/>
              <a:buChar char="§"/>
            </a:pPr>
            <a:r>
              <a:rPr lang="en-US" sz="1400" dirty="0"/>
              <a:t>10-Fold-Cross-Validation</a:t>
            </a:r>
          </a:p>
          <a:p>
            <a:pPr marL="292608" lvl="1" indent="0" algn="just">
              <a:lnSpc>
                <a:spcPct val="90000"/>
              </a:lnSpc>
              <a:spcBef>
                <a:spcPts val="600"/>
              </a:spcBef>
              <a:spcAft>
                <a:spcPts val="0"/>
              </a:spcAft>
              <a:buNone/>
            </a:pPr>
            <a:endParaRPr lang="en-US" sz="1400" dirty="0"/>
          </a:p>
          <a:p>
            <a:pPr marL="171450" indent="-171450" algn="just">
              <a:lnSpc>
                <a:spcPct val="90000"/>
              </a:lnSpc>
              <a:spcBef>
                <a:spcPts val="600"/>
              </a:spcBef>
              <a:spcAft>
                <a:spcPts val="0"/>
              </a:spcAft>
              <a:buFont typeface="Wingdings" panose="05000000000000000000" pitchFamily="2" charset="2"/>
              <a:buChar char="§"/>
            </a:pPr>
            <a:r>
              <a:rPr lang="en-US" sz="1600" dirty="0"/>
              <a:t>Filtering</a:t>
            </a:r>
          </a:p>
          <a:p>
            <a:pPr marL="464058" lvl="1" indent="-171450" algn="just">
              <a:lnSpc>
                <a:spcPct val="90000"/>
              </a:lnSpc>
              <a:spcBef>
                <a:spcPts val="600"/>
              </a:spcBef>
              <a:spcAft>
                <a:spcPts val="0"/>
              </a:spcAft>
              <a:buFont typeface="Wingdings" panose="05000000000000000000" pitchFamily="2" charset="2"/>
              <a:buChar char="§"/>
            </a:pPr>
            <a:r>
              <a:rPr lang="en-US" sz="1400" dirty="0"/>
              <a:t>Resampling: under sampling without replacement</a:t>
            </a:r>
          </a:p>
          <a:p>
            <a:pPr marL="464058" lvl="1" indent="-171450" algn="just">
              <a:lnSpc>
                <a:spcPct val="90000"/>
              </a:lnSpc>
              <a:spcBef>
                <a:spcPts val="600"/>
              </a:spcBef>
              <a:spcAft>
                <a:spcPts val="0"/>
              </a:spcAft>
              <a:buFont typeface="Wingdings" panose="05000000000000000000" pitchFamily="2" charset="2"/>
              <a:buChar char="§"/>
            </a:pPr>
            <a:r>
              <a:rPr lang="en-US" sz="1400" dirty="0"/>
              <a:t>Discretization</a:t>
            </a:r>
          </a:p>
          <a:p>
            <a:pPr marL="646938" lvl="2" indent="-171450" algn="just">
              <a:lnSpc>
                <a:spcPct val="90000"/>
              </a:lnSpc>
              <a:spcBef>
                <a:spcPts val="600"/>
              </a:spcBef>
              <a:spcAft>
                <a:spcPts val="0"/>
              </a:spcAft>
              <a:buFont typeface="Wingdings" panose="05000000000000000000" pitchFamily="2" charset="2"/>
              <a:buChar char="§"/>
            </a:pPr>
            <a:r>
              <a:rPr lang="en-US" sz="1000" dirty="0"/>
              <a:t>diffMinions, diffTotGold, diffDomRatio, diffJglMinions, diffWardVision, diffTotGoldAvailable</a:t>
            </a:r>
          </a:p>
          <a:p>
            <a:pPr marL="464058" lvl="1" indent="-171450" algn="just">
              <a:lnSpc>
                <a:spcPct val="90000"/>
              </a:lnSpc>
              <a:spcBef>
                <a:spcPts val="600"/>
              </a:spcBef>
              <a:spcAft>
                <a:spcPts val="0"/>
              </a:spcAft>
              <a:buFont typeface="Wingdings" panose="05000000000000000000" pitchFamily="2" charset="2"/>
              <a:buChar char="§"/>
            </a:pPr>
            <a:r>
              <a:rPr lang="en-US" sz="1400" dirty="0"/>
              <a:t>Normalization</a:t>
            </a:r>
          </a:p>
          <a:p>
            <a:pPr marL="646938" lvl="2" indent="-171450" algn="just">
              <a:lnSpc>
                <a:spcPct val="90000"/>
              </a:lnSpc>
              <a:spcBef>
                <a:spcPts val="600"/>
              </a:spcBef>
              <a:spcAft>
                <a:spcPts val="0"/>
              </a:spcAft>
              <a:buFont typeface="Wingdings" panose="05000000000000000000" pitchFamily="2" charset="2"/>
              <a:buChar char="§"/>
            </a:pPr>
            <a:r>
              <a:rPr lang="en-US" sz="1000" dirty="0"/>
              <a:t>Min-Max normalization in range [0,1]</a:t>
            </a:r>
          </a:p>
          <a:p>
            <a:pPr marL="464058" lvl="1" indent="-171450" algn="just">
              <a:lnSpc>
                <a:spcPct val="90000"/>
              </a:lnSpc>
              <a:spcBef>
                <a:spcPts val="600"/>
              </a:spcBef>
              <a:spcAft>
                <a:spcPts val="0"/>
              </a:spcAft>
              <a:buFont typeface="Wingdings" panose="05000000000000000000" pitchFamily="2" charset="2"/>
              <a:buChar char="§"/>
            </a:pPr>
            <a:r>
              <a:rPr lang="en-US" sz="1400" dirty="0"/>
              <a:t>Attribute Selection</a:t>
            </a:r>
          </a:p>
          <a:p>
            <a:pPr marL="646938" lvl="2" indent="-171450" algn="just">
              <a:lnSpc>
                <a:spcPct val="90000"/>
              </a:lnSpc>
              <a:spcBef>
                <a:spcPts val="600"/>
              </a:spcBef>
              <a:spcAft>
                <a:spcPts val="0"/>
              </a:spcAft>
              <a:buFont typeface="Wingdings" panose="05000000000000000000" pitchFamily="2" charset="2"/>
              <a:buChar char="§"/>
            </a:pPr>
            <a:r>
              <a:rPr lang="en-US" sz="1000" dirty="0"/>
              <a:t>Selecting the 10-Best Attributes ranked by chi2 metric</a:t>
            </a:r>
          </a:p>
          <a:p>
            <a:pPr marL="475488" lvl="2" indent="0" algn="just">
              <a:lnSpc>
                <a:spcPct val="90000"/>
              </a:lnSpc>
              <a:spcBef>
                <a:spcPts val="600"/>
              </a:spcBef>
              <a:spcAft>
                <a:spcPts val="0"/>
              </a:spcAft>
              <a:buNone/>
            </a:pPr>
            <a:endParaRPr lang="en-US" sz="1000" dirty="0"/>
          </a:p>
          <a:p>
            <a:pPr marL="171450" indent="-171450" algn="just">
              <a:lnSpc>
                <a:spcPct val="90000"/>
              </a:lnSpc>
              <a:spcBef>
                <a:spcPts val="600"/>
              </a:spcBef>
              <a:spcAft>
                <a:spcPts val="0"/>
              </a:spcAft>
              <a:buFont typeface="Wingdings" panose="05000000000000000000" pitchFamily="2" charset="2"/>
              <a:buChar char="§"/>
            </a:pPr>
            <a:r>
              <a:rPr lang="en-US" sz="1600" dirty="0"/>
              <a:t>Hyperparameter tuning</a:t>
            </a:r>
          </a:p>
        </p:txBody>
      </p:sp>
      <p:pic>
        <p:nvPicPr>
          <p:cNvPr id="1030" name="Immagine 3">
            <a:extLst>
              <a:ext uri="{FF2B5EF4-FFF2-40B4-BE49-F238E27FC236}">
                <a16:creationId xmlns:a16="http://schemas.microsoft.com/office/drawing/2014/main" id="{CC6DF478-83C9-41CA-A691-805FC2FAC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275" y="1600200"/>
            <a:ext cx="2066925"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Immagine 6">
            <a:extLst>
              <a:ext uri="{FF2B5EF4-FFF2-40B4-BE49-F238E27FC236}">
                <a16:creationId xmlns:a16="http://schemas.microsoft.com/office/drawing/2014/main" id="{17335166-F103-42BF-84CA-39171AEAA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0" y="1600200"/>
            <a:ext cx="200025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Immagine 7">
            <a:extLst>
              <a:ext uri="{FF2B5EF4-FFF2-40B4-BE49-F238E27FC236}">
                <a16:creationId xmlns:a16="http://schemas.microsoft.com/office/drawing/2014/main" id="{8D4501BF-9045-4452-9C94-C21505A3FA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351" y="3011037"/>
            <a:ext cx="2057399"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magine 8">
            <a:extLst>
              <a:ext uri="{FF2B5EF4-FFF2-40B4-BE49-F238E27FC236}">
                <a16:creationId xmlns:a16="http://schemas.microsoft.com/office/drawing/2014/main" id="{7FD5567D-B871-4E12-B5AF-B52978EA40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2025" y="3025324"/>
            <a:ext cx="199072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magine 9">
            <a:extLst>
              <a:ext uri="{FF2B5EF4-FFF2-40B4-BE49-F238E27FC236}">
                <a16:creationId xmlns:a16="http://schemas.microsoft.com/office/drawing/2014/main" id="{C413E763-1A83-466B-8B90-7C6F15E54C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2037" y="4432987"/>
            <a:ext cx="2057400" cy="1343025"/>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magine 10">
            <a:extLst>
              <a:ext uri="{FF2B5EF4-FFF2-40B4-BE49-F238E27FC236}">
                <a16:creationId xmlns:a16="http://schemas.microsoft.com/office/drawing/2014/main" id="{83B77C0E-B298-49D4-8BEA-FFAEC2B0A4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4037" y="4533900"/>
            <a:ext cx="1914525" cy="1266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057909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14</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Data Mining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5443537" cy="4416425"/>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dirty="0"/>
              <a:t>Random Forest </a:t>
            </a:r>
          </a:p>
          <a:p>
            <a:pPr marL="464058" lvl="1" indent="-171450" algn="just">
              <a:lnSpc>
                <a:spcPct val="90000"/>
              </a:lnSpc>
              <a:spcBef>
                <a:spcPts val="600"/>
              </a:spcBef>
              <a:spcAft>
                <a:spcPts val="0"/>
              </a:spcAft>
              <a:buFont typeface="Wingdings" panose="05000000000000000000" pitchFamily="2" charset="2"/>
              <a:buChar char="§"/>
            </a:pPr>
            <a:r>
              <a:rPr lang="en-US" sz="1200" dirty="0"/>
              <a:t>10 Estimators</a:t>
            </a:r>
          </a:p>
          <a:p>
            <a:pPr marL="464058" lvl="1" indent="-171450" algn="just">
              <a:lnSpc>
                <a:spcPct val="90000"/>
              </a:lnSpc>
              <a:spcBef>
                <a:spcPts val="600"/>
              </a:spcBef>
              <a:spcAft>
                <a:spcPts val="0"/>
              </a:spcAft>
              <a:buFont typeface="Wingdings" panose="05000000000000000000" pitchFamily="2" charset="2"/>
              <a:buChar char="§"/>
            </a:pPr>
            <a:r>
              <a:rPr lang="en-US" sz="1200" dirty="0"/>
              <a:t>Gini Index split metric</a:t>
            </a:r>
          </a:p>
          <a:p>
            <a:pPr marL="292608" lvl="1" indent="0" algn="just">
              <a:lnSpc>
                <a:spcPct val="90000"/>
              </a:lnSpc>
              <a:spcBef>
                <a:spcPts val="600"/>
              </a:spcBef>
              <a:spcAft>
                <a:spcPts val="0"/>
              </a:spcAft>
              <a:buNone/>
            </a:pPr>
            <a:endParaRPr lang="en-US" sz="1400" dirty="0"/>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5" name="Immagine 14">
            <a:extLst>
              <a:ext uri="{FF2B5EF4-FFF2-40B4-BE49-F238E27FC236}">
                <a16:creationId xmlns:a16="http://schemas.microsoft.com/office/drawing/2014/main" id="{AF8E66C1-8122-463E-8A02-4FAB8C145869}"/>
              </a:ext>
            </a:extLst>
          </p:cNvPr>
          <p:cNvPicPr/>
          <p:nvPr/>
        </p:nvPicPr>
        <p:blipFill>
          <a:blip r:embed="rId4">
            <a:extLst>
              <a:ext uri="{28A0092B-C50C-407E-A947-70E740481C1C}">
                <a14:useLocalDpi xmlns:a14="http://schemas.microsoft.com/office/drawing/2010/main" val="0"/>
              </a:ext>
            </a:extLst>
          </a:blip>
          <a:stretch>
            <a:fillRect/>
          </a:stretch>
        </p:blipFill>
        <p:spPr>
          <a:xfrm>
            <a:off x="1269377" y="3244879"/>
            <a:ext cx="2988298" cy="2120841"/>
          </a:xfrm>
          <a:prstGeom prst="rect">
            <a:avLst/>
          </a:prstGeom>
        </p:spPr>
      </p:pic>
      <p:pic>
        <p:nvPicPr>
          <p:cNvPr id="16" name="Immagine 15">
            <a:extLst>
              <a:ext uri="{FF2B5EF4-FFF2-40B4-BE49-F238E27FC236}">
                <a16:creationId xmlns:a16="http://schemas.microsoft.com/office/drawing/2014/main" id="{3F888245-CAE5-42CD-8E09-7B202E500AD2}"/>
              </a:ext>
            </a:extLst>
          </p:cNvPr>
          <p:cNvPicPr/>
          <p:nvPr/>
        </p:nvPicPr>
        <p:blipFill>
          <a:blip r:embed="rId5">
            <a:extLst>
              <a:ext uri="{28A0092B-C50C-407E-A947-70E740481C1C}">
                <a14:useLocalDpi xmlns:a14="http://schemas.microsoft.com/office/drawing/2010/main" val="0"/>
              </a:ext>
            </a:extLst>
          </a:blip>
          <a:stretch>
            <a:fillRect/>
          </a:stretch>
        </p:blipFill>
        <p:spPr>
          <a:xfrm>
            <a:off x="5115882" y="1620652"/>
            <a:ext cx="2870823" cy="2048251"/>
          </a:xfrm>
          <a:prstGeom prst="rect">
            <a:avLst/>
          </a:prstGeom>
        </p:spPr>
      </p:pic>
      <p:pic>
        <p:nvPicPr>
          <p:cNvPr id="17" name="Immagine 16">
            <a:extLst>
              <a:ext uri="{FF2B5EF4-FFF2-40B4-BE49-F238E27FC236}">
                <a16:creationId xmlns:a16="http://schemas.microsoft.com/office/drawing/2014/main" id="{956FA2B5-3613-4F5A-8E98-50B7D639A861}"/>
              </a:ext>
            </a:extLst>
          </p:cNvPr>
          <p:cNvPicPr/>
          <p:nvPr/>
        </p:nvPicPr>
        <p:blipFill>
          <a:blip r:embed="rId6">
            <a:extLst>
              <a:ext uri="{28A0092B-C50C-407E-A947-70E740481C1C}">
                <a14:useLocalDpi xmlns:a14="http://schemas.microsoft.com/office/drawing/2010/main" val="0"/>
              </a:ext>
            </a:extLst>
          </a:blip>
          <a:stretch>
            <a:fillRect/>
          </a:stretch>
        </p:blipFill>
        <p:spPr>
          <a:xfrm>
            <a:off x="8210402" y="1610379"/>
            <a:ext cx="2870823" cy="2048251"/>
          </a:xfrm>
          <a:prstGeom prst="rect">
            <a:avLst/>
          </a:prstGeom>
        </p:spPr>
      </p:pic>
      <p:pic>
        <p:nvPicPr>
          <p:cNvPr id="18" name="Immagine 17">
            <a:extLst>
              <a:ext uri="{FF2B5EF4-FFF2-40B4-BE49-F238E27FC236}">
                <a16:creationId xmlns:a16="http://schemas.microsoft.com/office/drawing/2014/main" id="{47BC1545-B88F-48CF-B01A-90C9E8278043}"/>
              </a:ext>
            </a:extLst>
          </p:cNvPr>
          <p:cNvPicPr/>
          <p:nvPr/>
        </p:nvPicPr>
        <p:blipFill>
          <a:blip r:embed="rId7">
            <a:extLst>
              <a:ext uri="{28A0092B-C50C-407E-A947-70E740481C1C}">
                <a14:useLocalDpi xmlns:a14="http://schemas.microsoft.com/office/drawing/2010/main" val="0"/>
              </a:ext>
            </a:extLst>
          </a:blip>
          <a:stretch>
            <a:fillRect/>
          </a:stretch>
        </p:blipFill>
        <p:spPr>
          <a:xfrm>
            <a:off x="6191250" y="3850903"/>
            <a:ext cx="3958590" cy="2117945"/>
          </a:xfrm>
          <a:prstGeom prst="rect">
            <a:avLst/>
          </a:prstGeom>
        </p:spPr>
      </p:pic>
    </p:spTree>
    <p:extLst>
      <p:ext uri="{BB962C8B-B14F-4D97-AF65-F5344CB8AC3E}">
        <p14:creationId xmlns:p14="http://schemas.microsoft.com/office/powerpoint/2010/main" val="372427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15</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Data Mining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5443537" cy="4416425"/>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dirty="0"/>
              <a:t>K-Nearest Neighbour </a:t>
            </a:r>
          </a:p>
          <a:p>
            <a:pPr marL="464058" lvl="1" indent="-171450" algn="just">
              <a:lnSpc>
                <a:spcPct val="90000"/>
              </a:lnSpc>
              <a:spcBef>
                <a:spcPts val="600"/>
              </a:spcBef>
              <a:spcAft>
                <a:spcPts val="0"/>
              </a:spcAft>
              <a:buFont typeface="Wingdings" panose="05000000000000000000" pitchFamily="2" charset="2"/>
              <a:buChar char="§"/>
            </a:pPr>
            <a:r>
              <a:rPr lang="en-US" sz="1200" dirty="0"/>
              <a:t>Choosing k=11</a:t>
            </a:r>
          </a:p>
          <a:p>
            <a:pPr marL="292608" lvl="1" indent="0" algn="just">
              <a:lnSpc>
                <a:spcPct val="90000"/>
              </a:lnSpc>
              <a:spcBef>
                <a:spcPts val="600"/>
              </a:spcBef>
              <a:spcAft>
                <a:spcPts val="0"/>
              </a:spcAft>
              <a:buNone/>
            </a:pPr>
            <a:endParaRPr lang="en-US" sz="1400" dirty="0"/>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3" name="Immagine 12">
            <a:extLst>
              <a:ext uri="{FF2B5EF4-FFF2-40B4-BE49-F238E27FC236}">
                <a16:creationId xmlns:a16="http://schemas.microsoft.com/office/drawing/2014/main" id="{675A6879-89D3-487F-9D15-5B95C82424DC}"/>
              </a:ext>
            </a:extLst>
          </p:cNvPr>
          <p:cNvPicPr/>
          <p:nvPr/>
        </p:nvPicPr>
        <p:blipFill>
          <a:blip r:embed="rId4">
            <a:extLst>
              <a:ext uri="{28A0092B-C50C-407E-A947-70E740481C1C}">
                <a14:useLocalDpi xmlns:a14="http://schemas.microsoft.com/office/drawing/2010/main" val="0"/>
              </a:ext>
            </a:extLst>
          </a:blip>
          <a:stretch>
            <a:fillRect/>
          </a:stretch>
        </p:blipFill>
        <p:spPr>
          <a:xfrm>
            <a:off x="1269377" y="3267075"/>
            <a:ext cx="2988298" cy="2120840"/>
          </a:xfrm>
          <a:prstGeom prst="rect">
            <a:avLst/>
          </a:prstGeom>
        </p:spPr>
      </p:pic>
      <p:pic>
        <p:nvPicPr>
          <p:cNvPr id="19" name="Immagine 18">
            <a:extLst>
              <a:ext uri="{FF2B5EF4-FFF2-40B4-BE49-F238E27FC236}">
                <a16:creationId xmlns:a16="http://schemas.microsoft.com/office/drawing/2014/main" id="{9BC807F2-FF10-4685-92D0-9F63B0D7177A}"/>
              </a:ext>
            </a:extLst>
          </p:cNvPr>
          <p:cNvPicPr/>
          <p:nvPr/>
        </p:nvPicPr>
        <p:blipFill>
          <a:blip r:embed="rId5">
            <a:extLst>
              <a:ext uri="{28A0092B-C50C-407E-A947-70E740481C1C}">
                <a14:useLocalDpi xmlns:a14="http://schemas.microsoft.com/office/drawing/2010/main" val="0"/>
              </a:ext>
            </a:extLst>
          </a:blip>
          <a:stretch>
            <a:fillRect/>
          </a:stretch>
        </p:blipFill>
        <p:spPr>
          <a:xfrm>
            <a:off x="5136447" y="1634275"/>
            <a:ext cx="2797880" cy="2045610"/>
          </a:xfrm>
          <a:prstGeom prst="rect">
            <a:avLst/>
          </a:prstGeom>
        </p:spPr>
      </p:pic>
      <p:pic>
        <p:nvPicPr>
          <p:cNvPr id="20" name="Immagine 19">
            <a:extLst>
              <a:ext uri="{FF2B5EF4-FFF2-40B4-BE49-F238E27FC236}">
                <a16:creationId xmlns:a16="http://schemas.microsoft.com/office/drawing/2014/main" id="{A99AB0CE-4ED5-4C4F-9F97-48A132A2BD36}"/>
              </a:ext>
            </a:extLst>
          </p:cNvPr>
          <p:cNvPicPr/>
          <p:nvPr/>
        </p:nvPicPr>
        <p:blipFill>
          <a:blip r:embed="rId6">
            <a:extLst>
              <a:ext uri="{28A0092B-C50C-407E-A947-70E740481C1C}">
                <a14:useLocalDpi xmlns:a14="http://schemas.microsoft.com/office/drawing/2010/main" val="0"/>
              </a:ext>
            </a:extLst>
          </a:blip>
          <a:stretch>
            <a:fillRect/>
          </a:stretch>
        </p:blipFill>
        <p:spPr>
          <a:xfrm>
            <a:off x="8132716" y="1623330"/>
            <a:ext cx="2797880" cy="2056555"/>
          </a:xfrm>
          <a:prstGeom prst="rect">
            <a:avLst/>
          </a:prstGeom>
        </p:spPr>
      </p:pic>
      <p:pic>
        <p:nvPicPr>
          <p:cNvPr id="21" name="Immagine 20">
            <a:extLst>
              <a:ext uri="{FF2B5EF4-FFF2-40B4-BE49-F238E27FC236}">
                <a16:creationId xmlns:a16="http://schemas.microsoft.com/office/drawing/2014/main" id="{CE738405-BD29-442A-A059-4C612141172B}"/>
              </a:ext>
            </a:extLst>
          </p:cNvPr>
          <p:cNvPicPr/>
          <p:nvPr/>
        </p:nvPicPr>
        <p:blipFill>
          <a:blip r:embed="rId7">
            <a:extLst>
              <a:ext uri="{28A0092B-C50C-407E-A947-70E740481C1C}">
                <a14:useLocalDpi xmlns:a14="http://schemas.microsoft.com/office/drawing/2010/main" val="0"/>
              </a:ext>
            </a:extLst>
          </a:blip>
          <a:stretch>
            <a:fillRect/>
          </a:stretch>
        </p:blipFill>
        <p:spPr>
          <a:xfrm>
            <a:off x="6096000" y="3794923"/>
            <a:ext cx="3992245" cy="2159635"/>
          </a:xfrm>
          <a:prstGeom prst="rect">
            <a:avLst/>
          </a:prstGeom>
        </p:spPr>
      </p:pic>
    </p:spTree>
    <p:extLst>
      <p:ext uri="{BB962C8B-B14F-4D97-AF65-F5344CB8AC3E}">
        <p14:creationId xmlns:p14="http://schemas.microsoft.com/office/powerpoint/2010/main" val="263475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16</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Data Mining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5443537" cy="4416425"/>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dirty="0"/>
              <a:t>Naïve Bayesian</a:t>
            </a:r>
          </a:p>
          <a:p>
            <a:pPr marL="464058" lvl="1" indent="-171450" algn="just">
              <a:lnSpc>
                <a:spcPct val="90000"/>
              </a:lnSpc>
              <a:spcBef>
                <a:spcPts val="600"/>
              </a:spcBef>
              <a:spcAft>
                <a:spcPts val="0"/>
              </a:spcAft>
              <a:buFont typeface="Wingdings" panose="05000000000000000000" pitchFamily="2" charset="2"/>
              <a:buChar char="§"/>
            </a:pPr>
            <a:r>
              <a:rPr lang="en-US" sz="1200" dirty="0"/>
              <a:t>Assuming the likelihood of the features is gaussian</a:t>
            </a:r>
            <a:r>
              <a:rPr lang="en-US" sz="1000" dirty="0"/>
              <a:t>	</a:t>
            </a:r>
          </a:p>
          <a:p>
            <a:pPr marL="292608" lvl="1" indent="0" algn="just">
              <a:lnSpc>
                <a:spcPct val="90000"/>
              </a:lnSpc>
              <a:spcBef>
                <a:spcPts val="600"/>
              </a:spcBef>
              <a:spcAft>
                <a:spcPts val="0"/>
              </a:spcAft>
              <a:buNone/>
            </a:pPr>
            <a:endParaRPr lang="en-US" sz="1400" dirty="0"/>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5" name="Immagine 14">
            <a:extLst>
              <a:ext uri="{FF2B5EF4-FFF2-40B4-BE49-F238E27FC236}">
                <a16:creationId xmlns:a16="http://schemas.microsoft.com/office/drawing/2014/main" id="{6C0EA268-55EF-41AD-9134-AB2A0287E22A}"/>
              </a:ext>
            </a:extLst>
          </p:cNvPr>
          <p:cNvPicPr/>
          <p:nvPr/>
        </p:nvPicPr>
        <p:blipFill>
          <a:blip r:embed="rId4">
            <a:extLst>
              <a:ext uri="{28A0092B-C50C-407E-A947-70E740481C1C}">
                <a14:useLocalDpi xmlns:a14="http://schemas.microsoft.com/office/drawing/2010/main" val="0"/>
              </a:ext>
            </a:extLst>
          </a:blip>
          <a:stretch>
            <a:fillRect/>
          </a:stretch>
        </p:blipFill>
        <p:spPr>
          <a:xfrm>
            <a:off x="1261405" y="3267074"/>
            <a:ext cx="2988298" cy="2120839"/>
          </a:xfrm>
          <a:prstGeom prst="rect">
            <a:avLst/>
          </a:prstGeom>
        </p:spPr>
      </p:pic>
      <p:pic>
        <p:nvPicPr>
          <p:cNvPr id="16" name="Immagine 15">
            <a:extLst>
              <a:ext uri="{FF2B5EF4-FFF2-40B4-BE49-F238E27FC236}">
                <a16:creationId xmlns:a16="http://schemas.microsoft.com/office/drawing/2014/main" id="{D0F3A4CA-0417-4095-A2BE-E5ABCC8EB469}"/>
              </a:ext>
            </a:extLst>
          </p:cNvPr>
          <p:cNvPicPr/>
          <p:nvPr/>
        </p:nvPicPr>
        <p:blipFill>
          <a:blip r:embed="rId5">
            <a:extLst>
              <a:ext uri="{28A0092B-C50C-407E-A947-70E740481C1C}">
                <a14:useLocalDpi xmlns:a14="http://schemas.microsoft.com/office/drawing/2010/main" val="0"/>
              </a:ext>
            </a:extLst>
          </a:blip>
          <a:stretch>
            <a:fillRect/>
          </a:stretch>
        </p:blipFill>
        <p:spPr>
          <a:xfrm>
            <a:off x="5156832" y="1634275"/>
            <a:ext cx="2785467" cy="2045610"/>
          </a:xfrm>
          <a:prstGeom prst="rect">
            <a:avLst/>
          </a:prstGeom>
        </p:spPr>
      </p:pic>
      <p:pic>
        <p:nvPicPr>
          <p:cNvPr id="17" name="Immagine 16">
            <a:extLst>
              <a:ext uri="{FF2B5EF4-FFF2-40B4-BE49-F238E27FC236}">
                <a16:creationId xmlns:a16="http://schemas.microsoft.com/office/drawing/2014/main" id="{ACC923E6-808A-4666-81D3-6D7C1AA8519A}"/>
              </a:ext>
            </a:extLst>
          </p:cNvPr>
          <p:cNvPicPr/>
          <p:nvPr/>
        </p:nvPicPr>
        <p:blipFill>
          <a:blip r:embed="rId6">
            <a:extLst>
              <a:ext uri="{28A0092B-C50C-407E-A947-70E740481C1C}">
                <a14:useLocalDpi xmlns:a14="http://schemas.microsoft.com/office/drawing/2010/main" val="0"/>
              </a:ext>
            </a:extLst>
          </a:blip>
          <a:stretch>
            <a:fillRect/>
          </a:stretch>
        </p:blipFill>
        <p:spPr>
          <a:xfrm>
            <a:off x="8181975" y="1622015"/>
            <a:ext cx="2748620" cy="2045610"/>
          </a:xfrm>
          <a:prstGeom prst="rect">
            <a:avLst/>
          </a:prstGeom>
        </p:spPr>
      </p:pic>
      <p:pic>
        <p:nvPicPr>
          <p:cNvPr id="18" name="Immagine 17">
            <a:extLst>
              <a:ext uri="{FF2B5EF4-FFF2-40B4-BE49-F238E27FC236}">
                <a16:creationId xmlns:a16="http://schemas.microsoft.com/office/drawing/2014/main" id="{5E044FAE-F0BA-47C7-BB8A-225EE9919980}"/>
              </a:ext>
            </a:extLst>
          </p:cNvPr>
          <p:cNvPicPr/>
          <p:nvPr/>
        </p:nvPicPr>
        <p:blipFill>
          <a:blip r:embed="rId7">
            <a:extLst>
              <a:ext uri="{28A0092B-C50C-407E-A947-70E740481C1C}">
                <a14:useLocalDpi xmlns:a14="http://schemas.microsoft.com/office/drawing/2010/main" val="0"/>
              </a:ext>
            </a:extLst>
          </a:blip>
          <a:stretch>
            <a:fillRect/>
          </a:stretch>
        </p:blipFill>
        <p:spPr>
          <a:xfrm>
            <a:off x="6096000" y="3820435"/>
            <a:ext cx="3945255" cy="2159635"/>
          </a:xfrm>
          <a:prstGeom prst="rect">
            <a:avLst/>
          </a:prstGeom>
        </p:spPr>
      </p:pic>
    </p:spTree>
    <p:extLst>
      <p:ext uri="{BB962C8B-B14F-4D97-AF65-F5344CB8AC3E}">
        <p14:creationId xmlns:p14="http://schemas.microsoft.com/office/powerpoint/2010/main" val="1681657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17</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Data Mining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5443537" cy="4416425"/>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dirty="0"/>
              <a:t>SVM – Linear Separation</a:t>
            </a:r>
          </a:p>
          <a:p>
            <a:pPr marL="464058" lvl="1" indent="-171450" algn="just">
              <a:lnSpc>
                <a:spcPct val="90000"/>
              </a:lnSpc>
              <a:spcBef>
                <a:spcPts val="600"/>
              </a:spcBef>
              <a:spcAft>
                <a:spcPts val="0"/>
              </a:spcAft>
              <a:buFont typeface="Wingdings" panose="05000000000000000000" pitchFamily="2" charset="2"/>
              <a:buChar char="§"/>
            </a:pPr>
            <a:r>
              <a:rPr lang="en-US" sz="1200" dirty="0"/>
              <a:t>Default parameters</a:t>
            </a:r>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3" name="Immagine 12">
            <a:extLst>
              <a:ext uri="{FF2B5EF4-FFF2-40B4-BE49-F238E27FC236}">
                <a16:creationId xmlns:a16="http://schemas.microsoft.com/office/drawing/2014/main" id="{B59D6C0C-5883-4346-8CE1-EBA66CF4A514}"/>
              </a:ext>
            </a:extLst>
          </p:cNvPr>
          <p:cNvPicPr/>
          <p:nvPr/>
        </p:nvPicPr>
        <p:blipFill>
          <a:blip r:embed="rId4">
            <a:extLst>
              <a:ext uri="{28A0092B-C50C-407E-A947-70E740481C1C}">
                <a14:useLocalDpi xmlns:a14="http://schemas.microsoft.com/office/drawing/2010/main" val="0"/>
              </a:ext>
            </a:extLst>
          </a:blip>
          <a:stretch>
            <a:fillRect/>
          </a:stretch>
        </p:blipFill>
        <p:spPr>
          <a:xfrm>
            <a:off x="1259194" y="3267073"/>
            <a:ext cx="2988298" cy="2159635"/>
          </a:xfrm>
          <a:prstGeom prst="rect">
            <a:avLst/>
          </a:prstGeom>
        </p:spPr>
      </p:pic>
      <p:pic>
        <p:nvPicPr>
          <p:cNvPr id="19" name="Immagine 18">
            <a:extLst>
              <a:ext uri="{FF2B5EF4-FFF2-40B4-BE49-F238E27FC236}">
                <a16:creationId xmlns:a16="http://schemas.microsoft.com/office/drawing/2014/main" id="{EB9F5D00-E297-4680-872C-FFBA0A6961B4}"/>
              </a:ext>
            </a:extLst>
          </p:cNvPr>
          <p:cNvPicPr/>
          <p:nvPr/>
        </p:nvPicPr>
        <p:blipFill>
          <a:blip r:embed="rId5">
            <a:extLst>
              <a:ext uri="{28A0092B-C50C-407E-A947-70E740481C1C}">
                <a14:useLocalDpi xmlns:a14="http://schemas.microsoft.com/office/drawing/2010/main" val="0"/>
              </a:ext>
            </a:extLst>
          </a:blip>
          <a:stretch>
            <a:fillRect/>
          </a:stretch>
        </p:blipFill>
        <p:spPr>
          <a:xfrm>
            <a:off x="5154620" y="1622014"/>
            <a:ext cx="2789889" cy="2045609"/>
          </a:xfrm>
          <a:prstGeom prst="rect">
            <a:avLst/>
          </a:prstGeom>
        </p:spPr>
      </p:pic>
      <p:pic>
        <p:nvPicPr>
          <p:cNvPr id="20" name="Immagine 19">
            <a:extLst>
              <a:ext uri="{FF2B5EF4-FFF2-40B4-BE49-F238E27FC236}">
                <a16:creationId xmlns:a16="http://schemas.microsoft.com/office/drawing/2014/main" id="{27CDC3C6-A4A4-461D-AEDC-2BA41178088B}"/>
              </a:ext>
            </a:extLst>
          </p:cNvPr>
          <p:cNvPicPr/>
          <p:nvPr/>
        </p:nvPicPr>
        <p:blipFill>
          <a:blip r:embed="rId6">
            <a:extLst>
              <a:ext uri="{28A0092B-C50C-407E-A947-70E740481C1C}">
                <a14:useLocalDpi xmlns:a14="http://schemas.microsoft.com/office/drawing/2010/main" val="0"/>
              </a:ext>
            </a:extLst>
          </a:blip>
          <a:stretch>
            <a:fillRect/>
          </a:stretch>
        </p:blipFill>
        <p:spPr>
          <a:xfrm>
            <a:off x="8179764" y="1608732"/>
            <a:ext cx="2748620" cy="2045609"/>
          </a:xfrm>
          <a:prstGeom prst="rect">
            <a:avLst/>
          </a:prstGeom>
        </p:spPr>
      </p:pic>
      <p:pic>
        <p:nvPicPr>
          <p:cNvPr id="21" name="Immagine 20">
            <a:extLst>
              <a:ext uri="{FF2B5EF4-FFF2-40B4-BE49-F238E27FC236}">
                <a16:creationId xmlns:a16="http://schemas.microsoft.com/office/drawing/2014/main" id="{737044A2-940B-41CA-8E5F-DF414A4FBA44}"/>
              </a:ext>
            </a:extLst>
          </p:cNvPr>
          <p:cNvPicPr/>
          <p:nvPr/>
        </p:nvPicPr>
        <p:blipFill>
          <a:blip r:embed="rId7">
            <a:extLst>
              <a:ext uri="{28A0092B-C50C-407E-A947-70E740481C1C}">
                <a14:useLocalDpi xmlns:a14="http://schemas.microsoft.com/office/drawing/2010/main" val="0"/>
              </a:ext>
            </a:extLst>
          </a:blip>
          <a:stretch>
            <a:fillRect/>
          </a:stretch>
        </p:blipFill>
        <p:spPr>
          <a:xfrm>
            <a:off x="6071259" y="3816677"/>
            <a:ext cx="3956050" cy="2159635"/>
          </a:xfrm>
          <a:prstGeom prst="rect">
            <a:avLst/>
          </a:prstGeom>
        </p:spPr>
      </p:pic>
    </p:spTree>
    <p:extLst>
      <p:ext uri="{BB962C8B-B14F-4D97-AF65-F5344CB8AC3E}">
        <p14:creationId xmlns:p14="http://schemas.microsoft.com/office/powerpoint/2010/main" val="1121370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18</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Data Mining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5443537" cy="4416425"/>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dirty="0"/>
              <a:t>SVM - Non-Linear Separation</a:t>
            </a:r>
          </a:p>
          <a:p>
            <a:pPr marL="464058" lvl="1" indent="-171450" algn="just">
              <a:lnSpc>
                <a:spcPct val="90000"/>
              </a:lnSpc>
              <a:spcBef>
                <a:spcPts val="600"/>
              </a:spcBef>
              <a:spcAft>
                <a:spcPts val="0"/>
              </a:spcAft>
              <a:buFont typeface="Wingdings" panose="05000000000000000000" pitchFamily="2" charset="2"/>
              <a:buChar char="§"/>
            </a:pPr>
            <a:r>
              <a:rPr lang="en-US" sz="1200" dirty="0"/>
              <a:t>Polynomial Kernel </a:t>
            </a:r>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5" name="Immagine 14">
            <a:extLst>
              <a:ext uri="{FF2B5EF4-FFF2-40B4-BE49-F238E27FC236}">
                <a16:creationId xmlns:a16="http://schemas.microsoft.com/office/drawing/2014/main" id="{8DCDBD01-9572-482D-80F8-61B994BB0EAF}"/>
              </a:ext>
            </a:extLst>
          </p:cNvPr>
          <p:cNvPicPr/>
          <p:nvPr/>
        </p:nvPicPr>
        <p:blipFill>
          <a:blip r:embed="rId4">
            <a:extLst>
              <a:ext uri="{28A0092B-C50C-407E-A947-70E740481C1C}">
                <a14:useLocalDpi xmlns:a14="http://schemas.microsoft.com/office/drawing/2010/main" val="0"/>
              </a:ext>
            </a:extLst>
          </a:blip>
          <a:stretch>
            <a:fillRect/>
          </a:stretch>
        </p:blipFill>
        <p:spPr>
          <a:xfrm>
            <a:off x="1266544" y="3267072"/>
            <a:ext cx="2980948" cy="2159635"/>
          </a:xfrm>
          <a:prstGeom prst="rect">
            <a:avLst/>
          </a:prstGeom>
        </p:spPr>
      </p:pic>
      <p:pic>
        <p:nvPicPr>
          <p:cNvPr id="16" name="Immagine 15">
            <a:extLst>
              <a:ext uri="{FF2B5EF4-FFF2-40B4-BE49-F238E27FC236}">
                <a16:creationId xmlns:a16="http://schemas.microsoft.com/office/drawing/2014/main" id="{4139E1E0-167F-4532-B038-D8F19E160706}"/>
              </a:ext>
            </a:extLst>
          </p:cNvPr>
          <p:cNvPicPr/>
          <p:nvPr/>
        </p:nvPicPr>
        <p:blipFill>
          <a:blip r:embed="rId5">
            <a:extLst>
              <a:ext uri="{28A0092B-C50C-407E-A947-70E740481C1C}">
                <a14:useLocalDpi xmlns:a14="http://schemas.microsoft.com/office/drawing/2010/main" val="0"/>
              </a:ext>
            </a:extLst>
          </a:blip>
          <a:stretch>
            <a:fillRect/>
          </a:stretch>
        </p:blipFill>
        <p:spPr>
          <a:xfrm>
            <a:off x="5152408" y="1608567"/>
            <a:ext cx="2789889" cy="2045608"/>
          </a:xfrm>
          <a:prstGeom prst="rect">
            <a:avLst/>
          </a:prstGeom>
        </p:spPr>
      </p:pic>
      <p:pic>
        <p:nvPicPr>
          <p:cNvPr id="17" name="Immagine 16">
            <a:extLst>
              <a:ext uri="{FF2B5EF4-FFF2-40B4-BE49-F238E27FC236}">
                <a16:creationId xmlns:a16="http://schemas.microsoft.com/office/drawing/2014/main" id="{E33E5EFA-1BD2-4AC2-A808-8854E1A3A6DF}"/>
              </a:ext>
            </a:extLst>
          </p:cNvPr>
          <p:cNvPicPr/>
          <p:nvPr/>
        </p:nvPicPr>
        <p:blipFill>
          <a:blip r:embed="rId6">
            <a:extLst>
              <a:ext uri="{28A0092B-C50C-407E-A947-70E740481C1C}">
                <a14:useLocalDpi xmlns:a14="http://schemas.microsoft.com/office/drawing/2010/main" val="0"/>
              </a:ext>
            </a:extLst>
          </a:blip>
          <a:stretch>
            <a:fillRect/>
          </a:stretch>
        </p:blipFill>
        <p:spPr>
          <a:xfrm>
            <a:off x="8177552" y="1608567"/>
            <a:ext cx="2747903" cy="2032526"/>
          </a:xfrm>
          <a:prstGeom prst="rect">
            <a:avLst/>
          </a:prstGeom>
        </p:spPr>
      </p:pic>
      <p:pic>
        <p:nvPicPr>
          <p:cNvPr id="18" name="Immagine 17">
            <a:extLst>
              <a:ext uri="{FF2B5EF4-FFF2-40B4-BE49-F238E27FC236}">
                <a16:creationId xmlns:a16="http://schemas.microsoft.com/office/drawing/2014/main" id="{88702600-BFC7-4773-B523-1B8EA8CF0319}"/>
              </a:ext>
            </a:extLst>
          </p:cNvPr>
          <p:cNvPicPr/>
          <p:nvPr/>
        </p:nvPicPr>
        <p:blipFill>
          <a:blip r:embed="rId7">
            <a:extLst>
              <a:ext uri="{28A0092B-C50C-407E-A947-70E740481C1C}">
                <a14:useLocalDpi xmlns:a14="http://schemas.microsoft.com/office/drawing/2010/main" val="0"/>
              </a:ext>
            </a:extLst>
          </a:blip>
          <a:stretch>
            <a:fillRect/>
          </a:stretch>
        </p:blipFill>
        <p:spPr>
          <a:xfrm>
            <a:off x="6096000" y="3845451"/>
            <a:ext cx="3916680" cy="2159635"/>
          </a:xfrm>
          <a:prstGeom prst="rect">
            <a:avLst/>
          </a:prstGeom>
        </p:spPr>
      </p:pic>
    </p:spTree>
    <p:extLst>
      <p:ext uri="{BB962C8B-B14F-4D97-AF65-F5344CB8AC3E}">
        <p14:creationId xmlns:p14="http://schemas.microsoft.com/office/powerpoint/2010/main" val="3380864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19</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Data Mining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5443537" cy="3849643"/>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dirty="0"/>
              <a:t>Results</a:t>
            </a:r>
          </a:p>
          <a:p>
            <a:pPr marL="292608" lvl="1" indent="0" algn="just">
              <a:lnSpc>
                <a:spcPct val="90000"/>
              </a:lnSpc>
              <a:spcBef>
                <a:spcPts val="600"/>
              </a:spcBef>
              <a:spcAft>
                <a:spcPts val="0"/>
              </a:spcAft>
              <a:buNone/>
            </a:pPr>
            <a:endParaRPr lang="en-US" sz="1400" dirty="0"/>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aphicFrame>
        <p:nvGraphicFramePr>
          <p:cNvPr id="6" name="Tabella 5">
            <a:extLst>
              <a:ext uri="{FF2B5EF4-FFF2-40B4-BE49-F238E27FC236}">
                <a16:creationId xmlns:a16="http://schemas.microsoft.com/office/drawing/2014/main" id="{18A90221-E507-43A3-B118-13B5DE8A47EB}"/>
              </a:ext>
            </a:extLst>
          </p:cNvPr>
          <p:cNvGraphicFramePr>
            <a:graphicFrameLocks noGrp="1"/>
          </p:cNvGraphicFramePr>
          <p:nvPr>
            <p:extLst>
              <p:ext uri="{D42A27DB-BD31-4B8C-83A1-F6EECF244321}">
                <p14:modId xmlns:p14="http://schemas.microsoft.com/office/powerpoint/2010/main" val="3651680749"/>
              </p:ext>
            </p:extLst>
          </p:nvPr>
        </p:nvGraphicFramePr>
        <p:xfrm>
          <a:off x="2883852" y="2538438"/>
          <a:ext cx="6614795" cy="2426550"/>
        </p:xfrm>
        <a:graphic>
          <a:graphicData uri="http://schemas.openxmlformats.org/drawingml/2006/table">
            <a:tbl>
              <a:tblPr firstRow="1" firstCol="1" bandRow="1">
                <a:tableStyleId>{5C22544A-7EE6-4342-B048-85BDC9FD1C3A}</a:tableStyleId>
              </a:tblPr>
              <a:tblGrid>
                <a:gridCol w="1836042">
                  <a:extLst>
                    <a:ext uri="{9D8B030D-6E8A-4147-A177-3AD203B41FA5}">
                      <a16:colId xmlns:a16="http://schemas.microsoft.com/office/drawing/2014/main" val="1941999856"/>
                    </a:ext>
                  </a:extLst>
                </a:gridCol>
                <a:gridCol w="1162702">
                  <a:extLst>
                    <a:ext uri="{9D8B030D-6E8A-4147-A177-3AD203B41FA5}">
                      <a16:colId xmlns:a16="http://schemas.microsoft.com/office/drawing/2014/main" val="3788725172"/>
                    </a:ext>
                  </a:extLst>
                </a:gridCol>
                <a:gridCol w="1151496">
                  <a:extLst>
                    <a:ext uri="{9D8B030D-6E8A-4147-A177-3AD203B41FA5}">
                      <a16:colId xmlns:a16="http://schemas.microsoft.com/office/drawing/2014/main" val="2375419825"/>
                    </a:ext>
                  </a:extLst>
                </a:gridCol>
                <a:gridCol w="1272902">
                  <a:extLst>
                    <a:ext uri="{9D8B030D-6E8A-4147-A177-3AD203B41FA5}">
                      <a16:colId xmlns:a16="http://schemas.microsoft.com/office/drawing/2014/main" val="537125193"/>
                    </a:ext>
                  </a:extLst>
                </a:gridCol>
                <a:gridCol w="1191653">
                  <a:extLst>
                    <a:ext uri="{9D8B030D-6E8A-4147-A177-3AD203B41FA5}">
                      <a16:colId xmlns:a16="http://schemas.microsoft.com/office/drawing/2014/main" val="2042644510"/>
                    </a:ext>
                  </a:extLst>
                </a:gridCol>
              </a:tblGrid>
              <a:tr h="404425">
                <a:tc>
                  <a:txBody>
                    <a:bodyPr/>
                    <a:lstStyle/>
                    <a:p>
                      <a:pPr algn="ctr">
                        <a:lnSpc>
                          <a:spcPct val="106000"/>
                        </a:lnSpc>
                        <a:spcAft>
                          <a:spcPts val="800"/>
                        </a:spcAft>
                      </a:pPr>
                      <a:r>
                        <a:rPr lang="en-GB" sz="1600" spc="-5" dirty="0">
                          <a:effectLst/>
                        </a:rPr>
                        <a:t>Algorithm</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600" spc="-5">
                          <a:effectLst/>
                        </a:rPr>
                        <a:t>Accuracy</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600" spc="-5">
                          <a:effectLst/>
                        </a:rPr>
                        <a:t>Precision</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600" spc="-5">
                          <a:effectLst/>
                        </a:rPr>
                        <a:t>Recall</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GB" sz="1600" spc="-5">
                          <a:effectLst/>
                        </a:rPr>
                        <a:t>F-Measure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8737724"/>
                  </a:ext>
                </a:extLst>
              </a:tr>
              <a:tr h="404425">
                <a:tc>
                  <a:txBody>
                    <a:bodyPr/>
                    <a:lstStyle/>
                    <a:p>
                      <a:pPr>
                        <a:lnSpc>
                          <a:spcPct val="106000"/>
                        </a:lnSpc>
                        <a:spcAft>
                          <a:spcPts val="800"/>
                        </a:spcAft>
                      </a:pPr>
                      <a:r>
                        <a:rPr lang="en-GB" sz="1600" spc="-5" dirty="0">
                          <a:effectLst/>
                        </a:rPr>
                        <a:t>SVM - Linear</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75,3310 %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75,3333 %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75,3310 %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75,3304 %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9573085"/>
                  </a:ext>
                </a:extLst>
              </a:tr>
              <a:tr h="404425">
                <a:tc>
                  <a:txBody>
                    <a:bodyPr/>
                    <a:lstStyle/>
                    <a:p>
                      <a:pPr>
                        <a:lnSpc>
                          <a:spcPct val="106000"/>
                        </a:lnSpc>
                        <a:spcAft>
                          <a:spcPts val="800"/>
                        </a:spcAft>
                      </a:pPr>
                      <a:r>
                        <a:rPr lang="en-GB" sz="1600" spc="-5">
                          <a:effectLst/>
                        </a:rPr>
                        <a:t>Random Forest</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75,0283 %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dirty="0">
                          <a:effectLst/>
                        </a:rPr>
                        <a:t>75,0312 %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75,0283 %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dirty="0">
                          <a:effectLst/>
                        </a:rPr>
                        <a:t>75,0283 %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6700690"/>
                  </a:ext>
                </a:extLst>
              </a:tr>
              <a:tr h="404425">
                <a:tc>
                  <a:txBody>
                    <a:bodyPr/>
                    <a:lstStyle/>
                    <a:p>
                      <a:pPr>
                        <a:lnSpc>
                          <a:spcPct val="106000"/>
                        </a:lnSpc>
                        <a:spcAft>
                          <a:spcPts val="800"/>
                        </a:spcAft>
                      </a:pPr>
                      <a:r>
                        <a:rPr lang="en-GB" sz="1600" spc="-5">
                          <a:effectLst/>
                        </a:rPr>
                        <a:t>SVM - Not Linear</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74,8056 %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74,8147 %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74,8056 %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74,8042 %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3851847"/>
                  </a:ext>
                </a:extLst>
              </a:tr>
              <a:tr h="404425">
                <a:tc>
                  <a:txBody>
                    <a:bodyPr/>
                    <a:lstStyle/>
                    <a:p>
                      <a:pPr>
                        <a:spcAft>
                          <a:spcPts val="1000"/>
                        </a:spcAft>
                      </a:pPr>
                      <a:r>
                        <a:rPr lang="en-GB" sz="1600" spc="-5">
                          <a:effectLst/>
                        </a:rPr>
                        <a:t>Naïve Bayesian</a:t>
                      </a:r>
                      <a:endParaRPr lang="it-IT" sz="105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73,8370 %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dirty="0">
                          <a:effectLst/>
                        </a:rPr>
                        <a:t>73,8389 %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73,8370 %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73,8365 %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6228111"/>
                  </a:ext>
                </a:extLst>
              </a:tr>
              <a:tr h="404425">
                <a:tc>
                  <a:txBody>
                    <a:bodyPr/>
                    <a:lstStyle/>
                    <a:p>
                      <a:pPr>
                        <a:lnSpc>
                          <a:spcPct val="106000"/>
                        </a:lnSpc>
                        <a:spcAft>
                          <a:spcPts val="800"/>
                        </a:spcAft>
                      </a:pPr>
                      <a:r>
                        <a:rPr lang="en-GB" sz="1600" spc="-5">
                          <a:effectLst/>
                        </a:rPr>
                        <a:t>KNN</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69,2243 %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a:effectLst/>
                        </a:rPr>
                        <a:t>70,5535 %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dirty="0">
                          <a:effectLst/>
                        </a:rPr>
                        <a:t>69,2243 %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GB" sz="1600" spc="-5" dirty="0">
                          <a:effectLst/>
                        </a:rPr>
                        <a:t>68,7185 %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0711635"/>
                  </a:ext>
                </a:extLst>
              </a:tr>
            </a:tbl>
          </a:graphicData>
        </a:graphic>
      </p:graphicFrame>
    </p:spTree>
    <p:extLst>
      <p:ext uri="{BB962C8B-B14F-4D97-AF65-F5344CB8AC3E}">
        <p14:creationId xmlns:p14="http://schemas.microsoft.com/office/powerpoint/2010/main" val="391863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egnaposto immagine 16" descr="Una persona che usa un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4EF15B35-3E87-AB47-A668-38DD000ADF27}"/>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8" name="Segnaposto numero diapositiva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rtlCol="0"/>
          <a:lstStyle/>
          <a:p>
            <a:pPr rtl="0"/>
            <a:fld id="{3A98EE3D-8CD1-4C3F-BD1C-C98C9596463C}" type="slidenum">
              <a:rPr lang="it-IT" smtClean="0"/>
              <a:pPr/>
              <a:t>2</a:t>
            </a:fld>
            <a:endParaRPr lang="it-IT" dirty="0"/>
          </a:p>
        </p:txBody>
      </p:sp>
      <p:sp>
        <p:nvSpPr>
          <p:cNvPr id="15" name="Titolo 14">
            <a:extLst>
              <a:ext uri="{FF2B5EF4-FFF2-40B4-BE49-F238E27FC236}">
                <a16:creationId xmlns:a16="http://schemas.microsoft.com/office/drawing/2014/main" id="{66F458A5-2AF5-4290-8A07-8B68C223F81D}"/>
              </a:ext>
            </a:extLst>
          </p:cNvPr>
          <p:cNvSpPr>
            <a:spLocks noGrp="1"/>
          </p:cNvSpPr>
          <p:nvPr>
            <p:ph type="title"/>
          </p:nvPr>
        </p:nvSpPr>
        <p:spPr/>
        <p:txBody>
          <a:bodyPr rtlCol="0"/>
          <a:lstStyle/>
          <a:p>
            <a:pPr rtl="0"/>
            <a:r>
              <a:rPr lang="en-US" b="1" dirty="0"/>
              <a:t>Summary</a:t>
            </a:r>
          </a:p>
        </p:txBody>
      </p:sp>
      <p:graphicFrame>
        <p:nvGraphicFramePr>
          <p:cNvPr id="10" name="Segnaposto contenuto 2" descr="Oggetto SmartAr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874527252"/>
              </p:ext>
            </p:extLst>
          </p:nvPr>
        </p:nvGraphicFramePr>
        <p:xfrm>
          <a:off x="737942" y="1966940"/>
          <a:ext cx="10387258" cy="34242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849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ttangolo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Connettore diritto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87071E00-ABE1-44FD-92BD-2769C2C9C727}"/>
              </a:ext>
            </a:extLst>
          </p:cNvPr>
          <p:cNvSpPr>
            <a:spLocks noGrp="1"/>
          </p:cNvSpPr>
          <p:nvPr>
            <p:ph type="title"/>
          </p:nvPr>
        </p:nvSpPr>
        <p:spPr>
          <a:xfrm>
            <a:off x="598203" y="516835"/>
            <a:ext cx="4368348" cy="1666501"/>
          </a:xfrm>
        </p:spPr>
        <p:txBody>
          <a:bodyPr vert="horz" lIns="91440" tIns="45720" rIns="91440" bIns="45720" rtlCol="0" anchor="b">
            <a:normAutofit/>
          </a:bodyPr>
          <a:lstStyle/>
          <a:p>
            <a:pPr rtl="0"/>
            <a:r>
              <a:rPr lang="it-IT" sz="4000" b="1" dirty="0">
                <a:solidFill>
                  <a:srgbClr val="FFFFFF"/>
                </a:solidFill>
              </a:rPr>
              <a:t>Evaluation of </a:t>
            </a:r>
            <a:r>
              <a:rPr lang="en-GB" sz="4000" b="1" dirty="0">
                <a:solidFill>
                  <a:srgbClr val="FFFFFF"/>
                </a:solidFill>
              </a:rPr>
              <a:t>Results</a:t>
            </a:r>
          </a:p>
        </p:txBody>
      </p:sp>
      <p:cxnSp>
        <p:nvCxnSpPr>
          <p:cNvPr id="28" name="Connettore diritto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4368347" cy="3342747"/>
          </a:xfrm>
        </p:spPr>
        <p:txBody>
          <a:bodyPr vert="horz" lIns="0" tIns="45720" rIns="0" bIns="45720" rtlCol="0">
            <a:normAutofit/>
          </a:bodyPr>
          <a:lstStyle/>
          <a:p>
            <a:pPr marL="404813" indent="-215900" rtl="0">
              <a:spcBef>
                <a:spcPts val="600"/>
              </a:spcBef>
              <a:spcAft>
                <a:spcPts val="0"/>
              </a:spcAft>
              <a:buFont typeface="Wingdings" panose="05000000000000000000" pitchFamily="2" charset="2"/>
              <a:buChar char="§"/>
            </a:pPr>
            <a:r>
              <a:rPr lang="en-US" dirty="0">
                <a:solidFill>
                  <a:srgbClr val="FFFFFF"/>
                </a:solidFill>
              </a:rPr>
              <a:t>Observations</a:t>
            </a:r>
          </a:p>
          <a:p>
            <a:pPr marL="404813" indent="-215900" rtl="0">
              <a:spcBef>
                <a:spcPts val="600"/>
              </a:spcBef>
              <a:spcAft>
                <a:spcPts val="0"/>
              </a:spcAft>
              <a:buFont typeface="Wingdings" panose="05000000000000000000" pitchFamily="2" charset="2"/>
              <a:buChar char="§"/>
            </a:pPr>
            <a:r>
              <a:rPr lang="en-US" dirty="0">
                <a:solidFill>
                  <a:srgbClr val="FFFFFF"/>
                </a:solidFill>
              </a:rPr>
              <a:t>Model selection</a:t>
            </a:r>
          </a:p>
          <a:p>
            <a:pPr marL="404813" indent="-215900" rtl="0">
              <a:spcBef>
                <a:spcPts val="600"/>
              </a:spcBef>
              <a:spcAft>
                <a:spcPts val="0"/>
              </a:spcAft>
              <a:buFont typeface="Wingdings" panose="05000000000000000000" pitchFamily="2" charset="2"/>
              <a:buChar char="§"/>
            </a:pPr>
            <a:endParaRPr lang="en-US" dirty="0">
              <a:solidFill>
                <a:srgbClr val="FFFFFF"/>
              </a:solidFill>
            </a:endParaRPr>
          </a:p>
        </p:txBody>
      </p:sp>
      <p:sp>
        <p:nvSpPr>
          <p:cNvPr id="4" name="Segnaposto piè di pagina 3">
            <a:extLst>
              <a:ext uri="{FF2B5EF4-FFF2-40B4-BE49-F238E27FC236}">
                <a16:creationId xmlns:a16="http://schemas.microsoft.com/office/drawing/2014/main" id="{94E186FA-5C4C-4ED3-90C4-8DB38BD9C85F}"/>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5" name="Segnaposto numero diapositiva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rtlCol="0"/>
          <a:lstStyle/>
          <a:p>
            <a:pPr rtl="0"/>
            <a:fld id="{3A98EE3D-8CD1-4C3F-BD1C-C98C9596463C}" type="slidenum">
              <a:rPr lang="it-IT" smtClean="0"/>
              <a:t>20</a:t>
            </a:fld>
            <a:endParaRPr lang="it-IT" dirty="0"/>
          </a:p>
        </p:txBody>
      </p:sp>
      <p:pic>
        <p:nvPicPr>
          <p:cNvPr id="14" name="Segnaposto contenuto 13">
            <a:extLst>
              <a:ext uri="{FF2B5EF4-FFF2-40B4-BE49-F238E27FC236}">
                <a16:creationId xmlns:a16="http://schemas.microsoft.com/office/drawing/2014/main" id="{FFA0F89D-79B3-4168-B757-EE9A07018261}"/>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291921" y="2303953"/>
            <a:ext cx="4638675" cy="2579974"/>
          </a:xfrm>
        </p:spPr>
      </p:pic>
    </p:spTree>
    <p:extLst>
      <p:ext uri="{BB962C8B-B14F-4D97-AF65-F5344CB8AC3E}">
        <p14:creationId xmlns:p14="http://schemas.microsoft.com/office/powerpoint/2010/main" val="365226088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21</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Evaluation of </a:t>
            </a:r>
            <a:r>
              <a:rPr lang="en-US" b="1" dirty="0"/>
              <a:t>Results</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2" y="1812925"/>
            <a:ext cx="5753755" cy="3849644"/>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Observations</a:t>
            </a:r>
          </a:p>
          <a:p>
            <a:pPr marL="464058" lvl="1" indent="-171450" algn="just">
              <a:lnSpc>
                <a:spcPct val="90000"/>
              </a:lnSpc>
              <a:spcBef>
                <a:spcPts val="600"/>
              </a:spcBef>
              <a:spcAft>
                <a:spcPts val="0"/>
              </a:spcAft>
              <a:buFont typeface="Wingdings" panose="05000000000000000000" pitchFamily="2" charset="2"/>
              <a:buChar char="§"/>
            </a:pPr>
            <a:r>
              <a:rPr lang="en-US" sz="1400" dirty="0"/>
              <a:t>The calculation of the ‘Recall’</a:t>
            </a:r>
          </a:p>
          <a:p>
            <a:pPr marL="464058" lvl="1" indent="-171450" algn="just">
              <a:lnSpc>
                <a:spcPct val="90000"/>
              </a:lnSpc>
              <a:spcBef>
                <a:spcPts val="600"/>
              </a:spcBef>
              <a:spcAft>
                <a:spcPts val="0"/>
              </a:spcAft>
              <a:buFont typeface="Wingdings" panose="05000000000000000000" pitchFamily="2" charset="2"/>
              <a:buChar char="§"/>
            </a:pPr>
            <a:r>
              <a:rPr lang="en-US" sz="1400" dirty="0"/>
              <a:t>Most of the models do not suffer too much the underfitting and the overfitting phenomena</a:t>
            </a:r>
          </a:p>
          <a:p>
            <a:pPr marL="464058" lvl="1" indent="-171450" algn="just">
              <a:lnSpc>
                <a:spcPct val="90000"/>
              </a:lnSpc>
              <a:spcBef>
                <a:spcPts val="600"/>
              </a:spcBef>
              <a:spcAft>
                <a:spcPts val="0"/>
              </a:spcAft>
              <a:buFont typeface="Wingdings" panose="05000000000000000000" pitchFamily="2" charset="2"/>
              <a:buChar char="§"/>
            </a:pPr>
            <a:r>
              <a:rPr lang="en-US" sz="1400" dirty="0"/>
              <a:t>KNN is the worst in terms of accuracy (bit underfitted)</a:t>
            </a:r>
          </a:p>
          <a:p>
            <a:pPr marL="464058" lvl="1" indent="-171450" algn="just">
              <a:lnSpc>
                <a:spcPct val="90000"/>
              </a:lnSpc>
              <a:spcBef>
                <a:spcPts val="600"/>
              </a:spcBef>
              <a:spcAft>
                <a:spcPts val="0"/>
              </a:spcAft>
              <a:buFont typeface="Wingdings" panose="05000000000000000000" pitchFamily="2" charset="2"/>
              <a:buChar char="§"/>
            </a:pPr>
            <a:r>
              <a:rPr lang="en-US" sz="1400" dirty="0"/>
              <a:t>Naïve Bayesian works very well but pay attention to attributes independent</a:t>
            </a:r>
          </a:p>
          <a:p>
            <a:pPr marL="464058" lvl="1" indent="-171450" algn="just">
              <a:lnSpc>
                <a:spcPct val="90000"/>
              </a:lnSpc>
              <a:spcBef>
                <a:spcPts val="600"/>
              </a:spcBef>
              <a:spcAft>
                <a:spcPts val="0"/>
              </a:spcAft>
              <a:buFont typeface="Wingdings" panose="05000000000000000000" pitchFamily="2" charset="2"/>
              <a:buChar char="§"/>
            </a:pPr>
            <a:r>
              <a:rPr lang="en-US" sz="1400" dirty="0"/>
              <a:t>SVM (Linear) and Random Forest obtained the highest score of accuracy and are quite similar in terms of execution time and overfitting score.</a:t>
            </a:r>
          </a:p>
          <a:p>
            <a:pPr marL="464058" lvl="1" indent="-171450" algn="just">
              <a:lnSpc>
                <a:spcPct val="90000"/>
              </a:lnSpc>
              <a:spcBef>
                <a:spcPts val="600"/>
              </a:spcBef>
              <a:spcAft>
                <a:spcPts val="0"/>
              </a:spcAft>
              <a:buFont typeface="Wingdings" panose="05000000000000000000" pitchFamily="2" charset="2"/>
              <a:buChar char="§"/>
            </a:pPr>
            <a:r>
              <a:rPr lang="en-US" sz="1400" dirty="0"/>
              <a:t>SVM (Not-Linear) requires lot of training time execution.</a:t>
            </a:r>
          </a:p>
          <a:p>
            <a:pPr marL="464058" lvl="1" indent="-171450" algn="just">
              <a:lnSpc>
                <a:spcPct val="90000"/>
              </a:lnSpc>
              <a:spcBef>
                <a:spcPts val="600"/>
              </a:spcBef>
              <a:spcAft>
                <a:spcPts val="0"/>
              </a:spcAft>
              <a:buFont typeface="Wingdings" panose="05000000000000000000" pitchFamily="2" charset="2"/>
              <a:buChar char="§"/>
            </a:pPr>
            <a:r>
              <a:rPr lang="en-US" sz="1400" dirty="0"/>
              <a:t>T-Test is executed on SVM (Linear) and Random Forest :</a:t>
            </a:r>
          </a:p>
          <a:p>
            <a:pPr marL="646938" lvl="2" indent="-171450" algn="just">
              <a:lnSpc>
                <a:spcPct val="90000"/>
              </a:lnSpc>
              <a:spcBef>
                <a:spcPts val="600"/>
              </a:spcBef>
              <a:spcAft>
                <a:spcPts val="0"/>
              </a:spcAft>
              <a:buFont typeface="Wingdings" panose="05000000000000000000" pitchFamily="2" charset="2"/>
              <a:buChar char="§"/>
            </a:pPr>
            <a:r>
              <a:rPr lang="en-US" sz="1000" dirty="0"/>
              <a:t>Null-hypothesis can’t be rejected: there is no statistical difference.</a:t>
            </a:r>
          </a:p>
          <a:p>
            <a:pPr marL="464058" lvl="1" indent="-171450" algn="just">
              <a:lnSpc>
                <a:spcPct val="90000"/>
              </a:lnSpc>
              <a:spcBef>
                <a:spcPts val="600"/>
              </a:spcBef>
              <a:spcAft>
                <a:spcPts val="0"/>
              </a:spcAft>
              <a:buFont typeface="Wingdings" panose="05000000000000000000" pitchFamily="2" charset="2"/>
              <a:buChar char="§"/>
            </a:pPr>
            <a:endParaRPr lang="en-US" sz="1400" dirty="0"/>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27ECA19E-02B5-4D18-9F6B-E7C0DDC9819B}"/>
                  </a:ext>
                </a:extLst>
              </p:cNvPr>
              <p:cNvSpPr txBox="1"/>
              <p:nvPr/>
            </p:nvSpPr>
            <p:spPr>
              <a:xfrm>
                <a:off x="7246969" y="1778041"/>
                <a:ext cx="3943945" cy="68191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it-IT" sz="1200" i="1" smtClean="0">
                              <a:solidFill>
                                <a:srgbClr val="836967"/>
                              </a:solidFill>
                              <a:latin typeface="Cambria Math" panose="02040503050406030204" pitchFamily="18" charset="0"/>
                            </a:rPr>
                          </m:ctrlPr>
                        </m:dPr>
                        <m:e>
                          <m:eqArr>
                            <m:eqArrPr>
                              <m:ctrlPr>
                                <a:rPr lang="it-IT" sz="1200" i="1">
                                  <a:solidFill>
                                    <a:srgbClr val="836967"/>
                                  </a:solidFill>
                                  <a:latin typeface="Cambria Math" panose="02040503050406030204" pitchFamily="18" charset="0"/>
                                </a:rPr>
                              </m:ctrlPr>
                            </m:eqArrPr>
                            <m:e>
                              <m:r>
                                <a:rPr lang="it-IT" sz="1200">
                                  <a:latin typeface="Cambria Math" panose="02040503050406030204" pitchFamily="18" charset="0"/>
                                </a:rPr>
                                <m:t>&amp;</m:t>
                              </m:r>
                              <m:r>
                                <a:rPr lang="it-IT" sz="1200" i="1">
                                  <a:latin typeface="Cambria Math" panose="02040503050406030204" pitchFamily="18" charset="0"/>
                                </a:rPr>
                                <m:t>𝑃</m:t>
                              </m:r>
                              <m:r>
                                <a:rPr lang="it-IT" sz="1200" i="0">
                                  <a:latin typeface="Cambria Math" panose="02040503050406030204" pitchFamily="18" charset="0"/>
                                </a:rPr>
                                <m:t>=</m:t>
                              </m:r>
                              <m:r>
                                <a:rPr lang="it-IT" sz="1200" i="1">
                                  <a:latin typeface="Cambria Math" panose="02040503050406030204" pitchFamily="18" charset="0"/>
                                </a:rPr>
                                <m:t>𝑇𝑃</m:t>
                              </m:r>
                              <m:r>
                                <a:rPr lang="it-IT" sz="1200" i="0">
                                  <a:latin typeface="Cambria Math" panose="02040503050406030204" pitchFamily="18" charset="0"/>
                                </a:rPr>
                                <m:t>+</m:t>
                              </m:r>
                              <m:r>
                                <a:rPr lang="it-IT" sz="1200" i="1">
                                  <a:latin typeface="Cambria Math" panose="02040503050406030204" pitchFamily="18" charset="0"/>
                                </a:rPr>
                                <m:t>𝐹𝑁</m:t>
                              </m:r>
                              <m:r>
                                <a:rPr lang="it-IT" sz="1200" i="0">
                                  <a:latin typeface="Cambria Math" panose="02040503050406030204" pitchFamily="18" charset="0"/>
                                </a:rPr>
                                <m:t>                                     </m:t>
                              </m:r>
                              <m:r>
                                <a:rPr lang="it-IT" sz="1200" i="1">
                                  <a:latin typeface="Cambria Math" panose="02040503050406030204" pitchFamily="18" charset="0"/>
                                </a:rPr>
                                <m:t>𝑃</m:t>
                              </m:r>
                              <m:r>
                                <a:rPr lang="it-IT" sz="1200" i="0">
                                  <a:latin typeface="Cambria Math" panose="02040503050406030204" pitchFamily="18" charset="0"/>
                                </a:rPr>
                                <m:t>=</m:t>
                              </m:r>
                              <m:r>
                                <a:rPr lang="it-IT" sz="1200" i="1">
                                  <a:latin typeface="Cambria Math" panose="02040503050406030204" pitchFamily="18" charset="0"/>
                                </a:rPr>
                                <m:t>𝑡𝑜𝑡𝑎𝑙</m:t>
                              </m:r>
                              <m:r>
                                <a:rPr lang="it-IT" sz="1200" i="0">
                                  <a:latin typeface="Cambria Math" panose="02040503050406030204" pitchFamily="18" charset="0"/>
                                </a:rPr>
                                <m:t> </m:t>
                              </m:r>
                              <m:r>
                                <a:rPr lang="it-IT" sz="1200" i="1">
                                  <a:latin typeface="Cambria Math" panose="02040503050406030204" pitchFamily="18" charset="0"/>
                                </a:rPr>
                                <m:t>𝑝𝑜𝑠𝑖𝑡𝑖𝑣𝑒</m:t>
                              </m:r>
                              <m:r>
                                <a:rPr lang="it-IT" sz="1200" i="0">
                                  <a:latin typeface="Cambria Math" panose="02040503050406030204" pitchFamily="18" charset="0"/>
                                </a:rPr>
                                <m:t> </m:t>
                              </m:r>
                            </m:e>
                            <m:e>
                              <m:r>
                                <a:rPr lang="it-IT" sz="1200" i="0">
                                  <a:latin typeface="Cambria Math" panose="02040503050406030204" pitchFamily="18" charset="0"/>
                                </a:rPr>
                                <m:t>&amp;</m:t>
                              </m:r>
                              <m:r>
                                <a:rPr lang="it-IT" sz="1200" i="1" smtClean="0">
                                  <a:latin typeface="Cambria Math" panose="02040503050406030204" pitchFamily="18" charset="0"/>
                                </a:rPr>
                                <m:t>𝑁</m:t>
                              </m:r>
                              <m:r>
                                <a:rPr lang="it-IT" sz="1200" i="0">
                                  <a:latin typeface="Cambria Math" panose="02040503050406030204" pitchFamily="18" charset="0"/>
                                </a:rPr>
                                <m:t>=</m:t>
                              </m:r>
                              <m:r>
                                <a:rPr lang="it-IT" sz="1200" i="1">
                                  <a:latin typeface="Cambria Math" panose="02040503050406030204" pitchFamily="18" charset="0"/>
                                </a:rPr>
                                <m:t>𝑇𝑁</m:t>
                              </m:r>
                              <m:r>
                                <a:rPr lang="it-IT" sz="1200" i="0">
                                  <a:latin typeface="Cambria Math" panose="02040503050406030204" pitchFamily="18" charset="0"/>
                                </a:rPr>
                                <m:t>+</m:t>
                              </m:r>
                              <m:r>
                                <a:rPr lang="it-IT" sz="1200" i="1">
                                  <a:latin typeface="Cambria Math" panose="02040503050406030204" pitchFamily="18" charset="0"/>
                                </a:rPr>
                                <m:t>𝐹𝑃</m:t>
                              </m:r>
                              <m:r>
                                <a:rPr lang="it-IT" sz="1200" i="0">
                                  <a:latin typeface="Cambria Math" panose="02040503050406030204" pitchFamily="18" charset="0"/>
                                </a:rPr>
                                <m:t>                                </m:t>
                              </m:r>
                              <m:r>
                                <a:rPr lang="it-IT" sz="1200" b="0" i="1" smtClean="0">
                                  <a:latin typeface="Cambria Math" panose="02040503050406030204" pitchFamily="18" charset="0"/>
                                </a:rPr>
                                <m:t>    </m:t>
                              </m:r>
                              <m:r>
                                <a:rPr lang="it-IT" sz="1200" i="1">
                                  <a:latin typeface="Cambria Math" panose="02040503050406030204" pitchFamily="18" charset="0"/>
                                </a:rPr>
                                <m:t>𝑁</m:t>
                              </m:r>
                              <m:r>
                                <a:rPr lang="it-IT" sz="1200" i="0">
                                  <a:latin typeface="Cambria Math" panose="02040503050406030204" pitchFamily="18" charset="0"/>
                                </a:rPr>
                                <m:t>=</m:t>
                              </m:r>
                              <m:r>
                                <a:rPr lang="it-IT" sz="1200" i="1">
                                  <a:latin typeface="Cambria Math" panose="02040503050406030204" pitchFamily="18" charset="0"/>
                                </a:rPr>
                                <m:t>𝑡𝑜𝑡𝑎𝑙</m:t>
                              </m:r>
                              <m:r>
                                <a:rPr lang="it-IT" sz="1200" i="0">
                                  <a:latin typeface="Cambria Math" panose="02040503050406030204" pitchFamily="18" charset="0"/>
                                </a:rPr>
                                <m:t> </m:t>
                              </m:r>
                              <m:r>
                                <a:rPr lang="it-IT" sz="1200" i="1">
                                  <a:latin typeface="Cambria Math" panose="02040503050406030204" pitchFamily="18" charset="0"/>
                                </a:rPr>
                                <m:t>𝑛𝑒𝑔𝑎𝑡𝑖𝑣𝑒</m:t>
                              </m:r>
                            </m:e>
                            <m:e>
                              <m:r>
                                <a:rPr lang="it-IT" sz="1200" i="0">
                                  <a:latin typeface="Cambria Math" panose="02040503050406030204" pitchFamily="18" charset="0"/>
                                </a:rPr>
                                <m:t>&amp;</m:t>
                              </m:r>
                              <m:r>
                                <a:rPr lang="it-IT" sz="1200" i="1">
                                  <a:latin typeface="Cambria Math" panose="02040503050406030204" pitchFamily="18" charset="0"/>
                                </a:rPr>
                                <m:t>𝑃</m:t>
                              </m:r>
                              <m:r>
                                <a:rPr lang="it-IT" sz="1200" i="0">
                                  <a:latin typeface="Cambria Math" panose="02040503050406030204" pitchFamily="18" charset="0"/>
                                </a:rPr>
                                <m:t>=</m:t>
                              </m:r>
                              <m:r>
                                <a:rPr lang="it-IT" sz="1200" i="1">
                                  <a:latin typeface="Cambria Math" panose="02040503050406030204" pitchFamily="18" charset="0"/>
                                </a:rPr>
                                <m:t>𝑁</m:t>
                              </m:r>
                              <m:r>
                                <a:rPr lang="it-IT" sz="1200" i="0">
                                  <a:latin typeface="Cambria Math" panose="02040503050406030204" pitchFamily="18" charset="0"/>
                                </a:rPr>
                                <m:t>                                                                                        </m:t>
                              </m:r>
                            </m:e>
                          </m:eqArr>
                        </m:e>
                      </m:d>
                    </m:oMath>
                  </m:oMathPara>
                </a14:m>
                <a:endParaRPr lang="it-IT" dirty="0"/>
              </a:p>
            </p:txBody>
          </p:sp>
        </mc:Choice>
        <mc:Fallback xmlns="">
          <p:sp>
            <p:nvSpPr>
              <p:cNvPr id="16" name="CasellaDiTesto 15">
                <a:extLst>
                  <a:ext uri="{FF2B5EF4-FFF2-40B4-BE49-F238E27FC236}">
                    <a16:creationId xmlns:a16="http://schemas.microsoft.com/office/drawing/2014/main" id="{27ECA19E-02B5-4D18-9F6B-E7C0DDC9819B}"/>
                  </a:ext>
                </a:extLst>
              </p:cNvPr>
              <p:cNvSpPr txBox="1">
                <a:spLocks noRot="1" noChangeAspect="1" noMove="1" noResize="1" noEditPoints="1" noAdjustHandles="1" noChangeArrowheads="1" noChangeShapeType="1" noTextEdit="1"/>
              </p:cNvSpPr>
              <p:nvPr/>
            </p:nvSpPr>
            <p:spPr>
              <a:xfrm>
                <a:off x="7246969" y="1778041"/>
                <a:ext cx="3943945" cy="681918"/>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EEF0A450-A127-4A1C-8D48-2F786FE08187}"/>
                  </a:ext>
                </a:extLst>
              </p:cNvPr>
              <p:cNvSpPr txBox="1"/>
              <p:nvPr/>
            </p:nvSpPr>
            <p:spPr>
              <a:xfrm>
                <a:off x="7246968" y="2552700"/>
                <a:ext cx="3943946" cy="8547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it-IT" sz="1050" i="1" smtClean="0">
                              <a:solidFill>
                                <a:srgbClr val="836967"/>
                              </a:solidFill>
                              <a:latin typeface="Cambria Math" panose="02040503050406030204" pitchFamily="18" charset="0"/>
                            </a:rPr>
                          </m:ctrlPr>
                        </m:dPr>
                        <m:e>
                          <m:eqArr>
                            <m:eqArrPr>
                              <m:ctrlPr>
                                <a:rPr lang="it-IT" sz="1050" i="1">
                                  <a:solidFill>
                                    <a:srgbClr val="836967"/>
                                  </a:solidFill>
                                  <a:latin typeface="Cambria Math" panose="02040503050406030204" pitchFamily="18" charset="0"/>
                                </a:rPr>
                              </m:ctrlPr>
                            </m:eqArrPr>
                            <m:e>
                              <m:r>
                                <a:rPr lang="it-IT" sz="1050">
                                  <a:latin typeface="Cambria Math" panose="02040503050406030204" pitchFamily="18" charset="0"/>
                                </a:rPr>
                                <m:t>&amp;</m:t>
                              </m:r>
                              <m:r>
                                <a:rPr lang="it-IT" sz="1050" i="1">
                                  <a:latin typeface="Cambria Math" panose="02040503050406030204" pitchFamily="18" charset="0"/>
                                </a:rPr>
                                <m:t>𝐴𝑣</m:t>
                              </m:r>
                              <m:sSub>
                                <m:sSubPr>
                                  <m:ctrlPr>
                                    <a:rPr lang="it-IT" sz="1050" i="1">
                                      <a:solidFill>
                                        <a:srgbClr val="836967"/>
                                      </a:solidFill>
                                      <a:latin typeface="Cambria Math" panose="02040503050406030204" pitchFamily="18" charset="0"/>
                                    </a:rPr>
                                  </m:ctrlPr>
                                </m:sSubPr>
                                <m:e>
                                  <m:r>
                                    <a:rPr lang="it-IT" sz="1050" i="1">
                                      <a:latin typeface="Cambria Math" panose="02040503050406030204" pitchFamily="18" charset="0"/>
                                    </a:rPr>
                                    <m:t>𝑔</m:t>
                                  </m:r>
                                </m:e>
                                <m:sub>
                                  <m:r>
                                    <a:rPr lang="it-IT" sz="1050" i="1">
                                      <a:latin typeface="Cambria Math" panose="02040503050406030204" pitchFamily="18" charset="0"/>
                                    </a:rPr>
                                    <m:t>𝐴𝑐𝑐𝑢𝑟𝑎𝑐𝑦</m:t>
                                  </m:r>
                                </m:sub>
                              </m:sSub>
                              <m:r>
                                <a:rPr lang="it-IT" sz="1050" i="0">
                                  <a:latin typeface="Cambria Math" panose="02040503050406030204" pitchFamily="18" charset="0"/>
                                </a:rPr>
                                <m:t>=</m:t>
                              </m:r>
                              <m:f>
                                <m:fPr>
                                  <m:ctrlPr>
                                    <a:rPr lang="it-IT" sz="1050" i="1">
                                      <a:solidFill>
                                        <a:srgbClr val="836967"/>
                                      </a:solidFill>
                                      <a:latin typeface="Cambria Math" panose="02040503050406030204" pitchFamily="18" charset="0"/>
                                    </a:rPr>
                                  </m:ctrlPr>
                                </m:fPr>
                                <m:num>
                                  <m:r>
                                    <a:rPr lang="it-IT" sz="1050" i="1">
                                      <a:latin typeface="Cambria Math" panose="02040503050406030204" pitchFamily="18" charset="0"/>
                                    </a:rPr>
                                    <m:t>𝑇𝑃</m:t>
                                  </m:r>
                                  <m:r>
                                    <a:rPr lang="it-IT" sz="1050" i="0">
                                      <a:latin typeface="Cambria Math" panose="02040503050406030204" pitchFamily="18" charset="0"/>
                                    </a:rPr>
                                    <m:t>+</m:t>
                                  </m:r>
                                  <m:r>
                                    <a:rPr lang="it-IT" sz="1050" i="1">
                                      <a:latin typeface="Cambria Math" panose="02040503050406030204" pitchFamily="18" charset="0"/>
                                    </a:rPr>
                                    <m:t>𝑇𝑁</m:t>
                                  </m:r>
                                </m:num>
                                <m:den>
                                  <m:r>
                                    <a:rPr lang="it-IT" sz="1050" i="0">
                                      <a:latin typeface="Cambria Math" panose="02040503050406030204" pitchFamily="18" charset="0"/>
                                    </a:rPr>
                                    <m:t>2</m:t>
                                  </m:r>
                                  <m:r>
                                    <a:rPr lang="it-IT" sz="1050" i="1">
                                      <a:latin typeface="Cambria Math" panose="02040503050406030204" pitchFamily="18" charset="0"/>
                                    </a:rPr>
                                    <m:t>𝑃</m:t>
                                  </m:r>
                                </m:den>
                              </m:f>
                            </m:e>
                            <m:e>
                              <m:r>
                                <a:rPr lang="it-IT" sz="1050" i="0">
                                  <a:latin typeface="Cambria Math" panose="02040503050406030204" pitchFamily="18" charset="0"/>
                                </a:rPr>
                                <m:t>&amp;</m:t>
                              </m:r>
                              <m:r>
                                <a:rPr lang="it-IT" sz="1050" i="1">
                                  <a:latin typeface="Cambria Math" panose="02040503050406030204" pitchFamily="18" charset="0"/>
                                </a:rPr>
                                <m:t>𝐴𝑣</m:t>
                              </m:r>
                              <m:sSub>
                                <m:sSubPr>
                                  <m:ctrlPr>
                                    <a:rPr lang="it-IT" sz="1050" i="1">
                                      <a:solidFill>
                                        <a:srgbClr val="836967"/>
                                      </a:solidFill>
                                      <a:latin typeface="Cambria Math" panose="02040503050406030204" pitchFamily="18" charset="0"/>
                                    </a:rPr>
                                  </m:ctrlPr>
                                </m:sSubPr>
                                <m:e>
                                  <m:r>
                                    <a:rPr lang="it-IT" sz="1050" i="1">
                                      <a:latin typeface="Cambria Math" panose="02040503050406030204" pitchFamily="18" charset="0"/>
                                    </a:rPr>
                                    <m:t>𝑔</m:t>
                                  </m:r>
                                </m:e>
                                <m:sub>
                                  <m:r>
                                    <a:rPr lang="it-IT" sz="1050" i="1">
                                      <a:latin typeface="Cambria Math" panose="02040503050406030204" pitchFamily="18" charset="0"/>
                                    </a:rPr>
                                    <m:t>𝑅𝑒𝑐𝑎𝑙𝑙</m:t>
                                  </m:r>
                                </m:sub>
                              </m:sSub>
                              <m:r>
                                <a:rPr lang="it-IT" sz="1050" i="0">
                                  <a:latin typeface="Cambria Math" panose="02040503050406030204" pitchFamily="18" charset="0"/>
                                </a:rPr>
                                <m:t>=</m:t>
                              </m:r>
                              <m:f>
                                <m:fPr>
                                  <m:ctrlPr>
                                    <a:rPr lang="it-IT" sz="1050" i="1">
                                      <a:solidFill>
                                        <a:srgbClr val="836967"/>
                                      </a:solidFill>
                                      <a:latin typeface="Cambria Math" panose="02040503050406030204" pitchFamily="18" charset="0"/>
                                    </a:rPr>
                                  </m:ctrlPr>
                                </m:fPr>
                                <m:num>
                                  <m:f>
                                    <m:fPr>
                                      <m:ctrlPr>
                                        <a:rPr lang="it-IT" sz="1050" i="1">
                                          <a:solidFill>
                                            <a:srgbClr val="836967"/>
                                          </a:solidFill>
                                          <a:latin typeface="Cambria Math" panose="02040503050406030204" pitchFamily="18" charset="0"/>
                                        </a:rPr>
                                      </m:ctrlPr>
                                    </m:fPr>
                                    <m:num>
                                      <m:r>
                                        <a:rPr lang="it-IT" sz="1050" i="1">
                                          <a:latin typeface="Cambria Math" panose="02040503050406030204" pitchFamily="18" charset="0"/>
                                        </a:rPr>
                                        <m:t>𝑇𝑃</m:t>
                                      </m:r>
                                    </m:num>
                                    <m:den>
                                      <m:d>
                                        <m:dPr>
                                          <m:ctrlPr>
                                            <a:rPr lang="it-IT" sz="1050" i="1">
                                              <a:latin typeface="Cambria Math" panose="02040503050406030204" pitchFamily="18" charset="0"/>
                                            </a:rPr>
                                          </m:ctrlPr>
                                        </m:dPr>
                                        <m:e>
                                          <m:r>
                                            <a:rPr lang="it-IT" sz="1050" i="1">
                                              <a:latin typeface="Cambria Math" panose="02040503050406030204" pitchFamily="18" charset="0"/>
                                            </a:rPr>
                                            <m:t>𝑇𝑃</m:t>
                                          </m:r>
                                          <m:r>
                                            <a:rPr lang="it-IT" sz="1050" i="0">
                                              <a:latin typeface="Cambria Math" panose="02040503050406030204" pitchFamily="18" charset="0"/>
                                            </a:rPr>
                                            <m:t>+</m:t>
                                          </m:r>
                                          <m:r>
                                            <a:rPr lang="it-IT" sz="1050" i="1">
                                              <a:latin typeface="Cambria Math" panose="02040503050406030204" pitchFamily="18" charset="0"/>
                                            </a:rPr>
                                            <m:t>𝐹𝑁</m:t>
                                          </m:r>
                                        </m:e>
                                      </m:d>
                                    </m:den>
                                  </m:f>
                                  <m:r>
                                    <a:rPr lang="it-IT" sz="1050" i="0">
                                      <a:latin typeface="Cambria Math" panose="02040503050406030204" pitchFamily="18" charset="0"/>
                                    </a:rPr>
                                    <m:t>+</m:t>
                                  </m:r>
                                  <m:f>
                                    <m:fPr>
                                      <m:ctrlPr>
                                        <a:rPr lang="it-IT" sz="1050" i="1">
                                          <a:solidFill>
                                            <a:srgbClr val="836967"/>
                                          </a:solidFill>
                                          <a:latin typeface="Cambria Math" panose="02040503050406030204" pitchFamily="18" charset="0"/>
                                        </a:rPr>
                                      </m:ctrlPr>
                                    </m:fPr>
                                    <m:num>
                                      <m:r>
                                        <a:rPr lang="it-IT" sz="1050" i="1">
                                          <a:latin typeface="Cambria Math" panose="02040503050406030204" pitchFamily="18" charset="0"/>
                                        </a:rPr>
                                        <m:t>𝑇𝑁</m:t>
                                      </m:r>
                                    </m:num>
                                    <m:den>
                                      <m:d>
                                        <m:dPr>
                                          <m:ctrlPr>
                                            <a:rPr lang="it-IT" sz="1050" i="1">
                                              <a:latin typeface="Cambria Math" panose="02040503050406030204" pitchFamily="18" charset="0"/>
                                            </a:rPr>
                                          </m:ctrlPr>
                                        </m:dPr>
                                        <m:e>
                                          <m:r>
                                            <a:rPr lang="it-IT" sz="1050" i="1">
                                              <a:latin typeface="Cambria Math" panose="02040503050406030204" pitchFamily="18" charset="0"/>
                                            </a:rPr>
                                            <m:t>𝑇𝑁</m:t>
                                          </m:r>
                                          <m:r>
                                            <a:rPr lang="it-IT" sz="1050" i="0">
                                              <a:latin typeface="Cambria Math" panose="02040503050406030204" pitchFamily="18" charset="0"/>
                                            </a:rPr>
                                            <m:t>+</m:t>
                                          </m:r>
                                          <m:r>
                                            <a:rPr lang="it-IT" sz="1050" i="1">
                                              <a:latin typeface="Cambria Math" panose="02040503050406030204" pitchFamily="18" charset="0"/>
                                            </a:rPr>
                                            <m:t>𝐹𝑃</m:t>
                                          </m:r>
                                        </m:e>
                                      </m:d>
                                    </m:den>
                                  </m:f>
                                </m:num>
                                <m:den>
                                  <m:r>
                                    <a:rPr lang="it-IT" sz="1050" i="0">
                                      <a:latin typeface="Cambria Math" panose="02040503050406030204" pitchFamily="18" charset="0"/>
                                    </a:rPr>
                                    <m:t>2</m:t>
                                  </m:r>
                                </m:den>
                              </m:f>
                              <m:r>
                                <a:rPr lang="it-IT" sz="1050" i="0">
                                  <a:latin typeface="Cambria Math" panose="02040503050406030204" pitchFamily="18" charset="0"/>
                                </a:rPr>
                                <m:t>=</m:t>
                              </m:r>
                              <m:f>
                                <m:fPr>
                                  <m:ctrlPr>
                                    <a:rPr lang="it-IT" sz="1050" i="1">
                                      <a:solidFill>
                                        <a:srgbClr val="836967"/>
                                      </a:solidFill>
                                      <a:latin typeface="Cambria Math" panose="02040503050406030204" pitchFamily="18" charset="0"/>
                                    </a:rPr>
                                  </m:ctrlPr>
                                </m:fPr>
                                <m:num>
                                  <m:r>
                                    <a:rPr lang="it-IT" sz="1050" i="1">
                                      <a:latin typeface="Cambria Math" panose="02040503050406030204" pitchFamily="18" charset="0"/>
                                    </a:rPr>
                                    <m:t>𝑇𝑃</m:t>
                                  </m:r>
                                  <m:r>
                                    <a:rPr lang="it-IT" sz="1050" i="0">
                                      <a:latin typeface="Cambria Math" panose="02040503050406030204" pitchFamily="18" charset="0"/>
                                    </a:rPr>
                                    <m:t>+</m:t>
                                  </m:r>
                                  <m:r>
                                    <a:rPr lang="it-IT" sz="1050" i="1">
                                      <a:latin typeface="Cambria Math" panose="02040503050406030204" pitchFamily="18" charset="0"/>
                                    </a:rPr>
                                    <m:t>𝑇𝑁</m:t>
                                  </m:r>
                                </m:num>
                                <m:den>
                                  <m:r>
                                    <a:rPr lang="it-IT" sz="1050" i="0">
                                      <a:latin typeface="Cambria Math" panose="02040503050406030204" pitchFamily="18" charset="0"/>
                                    </a:rPr>
                                    <m:t>2</m:t>
                                  </m:r>
                                  <m:r>
                                    <a:rPr lang="it-IT" sz="1050" i="1">
                                      <a:latin typeface="Cambria Math" panose="02040503050406030204" pitchFamily="18" charset="0"/>
                                    </a:rPr>
                                    <m:t>𝑃</m:t>
                                  </m:r>
                                </m:den>
                              </m:f>
                            </m:e>
                          </m:eqArr>
                          <m:r>
                            <a:rPr lang="it-IT" sz="1050" i="0">
                              <a:latin typeface="Cambria Math" panose="02040503050406030204" pitchFamily="18" charset="0"/>
                            </a:rPr>
                            <m:t>              </m:t>
                          </m:r>
                        </m:e>
                      </m:d>
                    </m:oMath>
                  </m:oMathPara>
                </a14:m>
                <a:endParaRPr lang="it-IT" dirty="0"/>
              </a:p>
            </p:txBody>
          </p:sp>
        </mc:Choice>
        <mc:Fallback xmlns="">
          <p:sp>
            <p:nvSpPr>
              <p:cNvPr id="18" name="CasellaDiTesto 17">
                <a:extLst>
                  <a:ext uri="{FF2B5EF4-FFF2-40B4-BE49-F238E27FC236}">
                    <a16:creationId xmlns:a16="http://schemas.microsoft.com/office/drawing/2014/main" id="{EEF0A450-A127-4A1C-8D48-2F786FE08187}"/>
                  </a:ext>
                </a:extLst>
              </p:cNvPr>
              <p:cNvSpPr txBox="1">
                <a:spLocks noRot="1" noChangeAspect="1" noMove="1" noResize="1" noEditPoints="1" noAdjustHandles="1" noChangeArrowheads="1" noChangeShapeType="1" noTextEdit="1"/>
              </p:cNvSpPr>
              <p:nvPr/>
            </p:nvSpPr>
            <p:spPr>
              <a:xfrm>
                <a:off x="7246968" y="2552700"/>
                <a:ext cx="3943946" cy="854786"/>
              </a:xfrm>
              <a:prstGeom prst="rect">
                <a:avLst/>
              </a:prstGeom>
              <a:blipFill>
                <a:blip r:embed="rId5"/>
                <a:stretch>
                  <a:fillRect/>
                </a:stretch>
              </a:blipFill>
            </p:spPr>
            <p:txBody>
              <a:bodyPr/>
              <a:lstStyle/>
              <a:p>
                <a:r>
                  <a:rPr lang="it-IT">
                    <a:noFill/>
                  </a:rPr>
                  <a:t> </a:t>
                </a:r>
              </a:p>
            </p:txBody>
          </p:sp>
        </mc:Fallback>
      </mc:AlternateContent>
      <p:pic>
        <p:nvPicPr>
          <p:cNvPr id="19" name="Immagine 18">
            <a:extLst>
              <a:ext uri="{FF2B5EF4-FFF2-40B4-BE49-F238E27FC236}">
                <a16:creationId xmlns:a16="http://schemas.microsoft.com/office/drawing/2014/main" id="{735847B1-050C-4C57-A3FC-58ABC623E25F}"/>
              </a:ext>
            </a:extLst>
          </p:cNvPr>
          <p:cNvPicPr/>
          <p:nvPr/>
        </p:nvPicPr>
        <p:blipFill>
          <a:blip r:embed="rId6">
            <a:extLst>
              <a:ext uri="{28A0092B-C50C-407E-A947-70E740481C1C}">
                <a14:useLocalDpi xmlns:a14="http://schemas.microsoft.com/office/drawing/2010/main" val="0"/>
              </a:ext>
            </a:extLst>
          </a:blip>
          <a:stretch>
            <a:fillRect/>
          </a:stretch>
        </p:blipFill>
        <p:spPr>
          <a:xfrm>
            <a:off x="7697271" y="3569014"/>
            <a:ext cx="2995749" cy="1472571"/>
          </a:xfrm>
          <a:prstGeom prst="rect">
            <a:avLst/>
          </a:prstGeom>
        </p:spPr>
      </p:pic>
      <p:pic>
        <p:nvPicPr>
          <p:cNvPr id="20" name="Immagine 19">
            <a:extLst>
              <a:ext uri="{FF2B5EF4-FFF2-40B4-BE49-F238E27FC236}">
                <a16:creationId xmlns:a16="http://schemas.microsoft.com/office/drawing/2014/main" id="{181340E3-DC15-4E47-8B3E-EDC9839D0004}"/>
              </a:ext>
            </a:extLst>
          </p:cNvPr>
          <p:cNvPicPr/>
          <p:nvPr/>
        </p:nvPicPr>
        <p:blipFill>
          <a:blip r:embed="rId7">
            <a:extLst>
              <a:ext uri="{28A0092B-C50C-407E-A947-70E740481C1C}">
                <a14:useLocalDpi xmlns:a14="http://schemas.microsoft.com/office/drawing/2010/main" val="0"/>
              </a:ext>
            </a:extLst>
          </a:blip>
          <a:stretch>
            <a:fillRect/>
          </a:stretch>
        </p:blipFill>
        <p:spPr>
          <a:xfrm>
            <a:off x="7885457" y="5203113"/>
            <a:ext cx="2619375" cy="428625"/>
          </a:xfrm>
          <a:prstGeom prst="rect">
            <a:avLst/>
          </a:prstGeom>
        </p:spPr>
      </p:pic>
    </p:spTree>
    <p:extLst>
      <p:ext uri="{BB962C8B-B14F-4D97-AF65-F5344CB8AC3E}">
        <p14:creationId xmlns:p14="http://schemas.microsoft.com/office/powerpoint/2010/main" val="1483647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22</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Evaluation of </a:t>
            </a:r>
            <a:r>
              <a:rPr lang="en-US" b="1" dirty="0"/>
              <a:t>Results</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2" y="1812925"/>
            <a:ext cx="5795701" cy="3849644"/>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Model selection</a:t>
            </a:r>
          </a:p>
          <a:p>
            <a:pPr marL="464058" lvl="1" indent="-171450" algn="just">
              <a:lnSpc>
                <a:spcPct val="90000"/>
              </a:lnSpc>
              <a:spcBef>
                <a:spcPts val="600"/>
              </a:spcBef>
              <a:spcAft>
                <a:spcPts val="0"/>
              </a:spcAft>
              <a:buFont typeface="Wingdings" panose="05000000000000000000" pitchFamily="2" charset="2"/>
              <a:buChar char="§"/>
            </a:pPr>
            <a:r>
              <a:rPr lang="en-US" sz="1400" dirty="0"/>
              <a:t>SVM with linear separation</a:t>
            </a:r>
          </a:p>
          <a:p>
            <a:pPr marL="464058" lvl="1" indent="-171450" algn="just">
              <a:lnSpc>
                <a:spcPct val="90000"/>
              </a:lnSpc>
              <a:spcBef>
                <a:spcPts val="600"/>
              </a:spcBef>
              <a:spcAft>
                <a:spcPts val="0"/>
              </a:spcAft>
              <a:buFont typeface="Wingdings" panose="05000000000000000000" pitchFamily="2" charset="2"/>
              <a:buChar char="§"/>
            </a:pPr>
            <a:r>
              <a:rPr lang="en-US" sz="1400" dirty="0"/>
              <a:t>In general, for a two-class classification problem a SVM approach is more suitable to recognize data that tends to be linearly separated like in this project. Lower the number of dimension of the dataset better the separation will be.</a:t>
            </a:r>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3" name="Immagine 12">
            <a:extLst>
              <a:ext uri="{FF2B5EF4-FFF2-40B4-BE49-F238E27FC236}">
                <a16:creationId xmlns:a16="http://schemas.microsoft.com/office/drawing/2014/main" id="{3168CD5A-ADCE-443F-B4A8-8BF99C7EC880}"/>
              </a:ext>
            </a:extLst>
          </p:cNvPr>
          <p:cNvPicPr/>
          <p:nvPr/>
        </p:nvPicPr>
        <p:blipFill>
          <a:blip r:embed="rId4">
            <a:extLst>
              <a:ext uri="{28A0092B-C50C-407E-A947-70E740481C1C}">
                <a14:useLocalDpi xmlns:a14="http://schemas.microsoft.com/office/drawing/2010/main" val="0"/>
              </a:ext>
            </a:extLst>
          </a:blip>
          <a:stretch>
            <a:fillRect/>
          </a:stretch>
        </p:blipFill>
        <p:spPr>
          <a:xfrm>
            <a:off x="7969541" y="2676088"/>
            <a:ext cx="3170779" cy="3070371"/>
          </a:xfrm>
          <a:prstGeom prst="rect">
            <a:avLst/>
          </a:prstGeom>
        </p:spPr>
      </p:pic>
    </p:spTree>
    <p:extLst>
      <p:ext uri="{BB962C8B-B14F-4D97-AF65-F5344CB8AC3E}">
        <p14:creationId xmlns:p14="http://schemas.microsoft.com/office/powerpoint/2010/main" val="1017121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ttangolo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Connettore diritto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87071E00-ABE1-44FD-92BD-2769C2C9C727}"/>
              </a:ext>
            </a:extLst>
          </p:cNvPr>
          <p:cNvSpPr>
            <a:spLocks noGrp="1"/>
          </p:cNvSpPr>
          <p:nvPr>
            <p:ph type="title"/>
          </p:nvPr>
        </p:nvSpPr>
        <p:spPr>
          <a:xfrm>
            <a:off x="598203" y="516835"/>
            <a:ext cx="4368348" cy="1666501"/>
          </a:xfrm>
        </p:spPr>
        <p:txBody>
          <a:bodyPr vert="horz" lIns="91440" tIns="45720" rIns="91440" bIns="45720" rtlCol="0" anchor="b">
            <a:normAutofit/>
          </a:bodyPr>
          <a:lstStyle/>
          <a:p>
            <a:pPr rtl="0"/>
            <a:r>
              <a:rPr lang="it-IT" sz="4000" b="1" dirty="0">
                <a:solidFill>
                  <a:srgbClr val="FFFFFF"/>
                </a:solidFill>
              </a:rPr>
              <a:t>Application</a:t>
            </a:r>
            <a:endParaRPr lang="en-GB" sz="4000" b="1" dirty="0">
              <a:solidFill>
                <a:srgbClr val="FFFFFF"/>
              </a:solidFill>
            </a:endParaRPr>
          </a:p>
        </p:txBody>
      </p:sp>
      <p:cxnSp>
        <p:nvCxnSpPr>
          <p:cNvPr id="28" name="Connettore diritto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5049226" cy="3342747"/>
          </a:xfrm>
        </p:spPr>
        <p:txBody>
          <a:bodyPr vert="horz" lIns="0" tIns="45720" rIns="0" bIns="45720" rtlCol="0">
            <a:normAutofit/>
          </a:bodyPr>
          <a:lstStyle/>
          <a:p>
            <a:pPr marL="404813" indent="-215900" rtl="0">
              <a:spcBef>
                <a:spcPts val="600"/>
              </a:spcBef>
              <a:spcAft>
                <a:spcPts val="0"/>
              </a:spcAft>
              <a:buFont typeface="Wingdings" panose="05000000000000000000" pitchFamily="2" charset="2"/>
              <a:buChar char="§"/>
            </a:pPr>
            <a:r>
              <a:rPr lang="en-US" dirty="0">
                <a:solidFill>
                  <a:srgbClr val="FFFFFF"/>
                </a:solidFill>
              </a:rPr>
              <a:t>Python web application: project structure</a:t>
            </a:r>
          </a:p>
          <a:p>
            <a:pPr marL="404813" indent="-215900" rtl="0">
              <a:spcBef>
                <a:spcPts val="600"/>
              </a:spcBef>
              <a:spcAft>
                <a:spcPts val="0"/>
              </a:spcAft>
              <a:buFont typeface="Wingdings" panose="05000000000000000000" pitchFamily="2" charset="2"/>
              <a:buChar char="§"/>
            </a:pPr>
            <a:r>
              <a:rPr lang="en-US" dirty="0">
                <a:solidFill>
                  <a:srgbClr val="FFFFFF"/>
                </a:solidFill>
              </a:rPr>
              <a:t>Interface and use</a:t>
            </a:r>
          </a:p>
        </p:txBody>
      </p:sp>
      <p:sp>
        <p:nvSpPr>
          <p:cNvPr id="4" name="Segnaposto piè di pagina 3">
            <a:extLst>
              <a:ext uri="{FF2B5EF4-FFF2-40B4-BE49-F238E27FC236}">
                <a16:creationId xmlns:a16="http://schemas.microsoft.com/office/drawing/2014/main" id="{94E186FA-5C4C-4ED3-90C4-8DB38BD9C85F}"/>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5" name="Segnaposto numero diapositiva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rtlCol="0"/>
          <a:lstStyle/>
          <a:p>
            <a:pPr rtl="0"/>
            <a:fld id="{3A98EE3D-8CD1-4C3F-BD1C-C98C9596463C}" type="slidenum">
              <a:rPr lang="it-IT" smtClean="0"/>
              <a:t>23</a:t>
            </a:fld>
            <a:endParaRPr lang="it-IT" dirty="0"/>
          </a:p>
        </p:txBody>
      </p:sp>
      <p:pic>
        <p:nvPicPr>
          <p:cNvPr id="13" name="Segnaposto contenuto 12">
            <a:extLst>
              <a:ext uri="{FF2B5EF4-FFF2-40B4-BE49-F238E27FC236}">
                <a16:creationId xmlns:a16="http://schemas.microsoft.com/office/drawing/2014/main" id="{62B543B3-2B25-492A-B3E1-1A73F0A79E12}"/>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37118" y="2800157"/>
            <a:ext cx="4014584" cy="1706495"/>
          </a:xfrm>
          <a:prstGeom prst="rect">
            <a:avLst/>
          </a:prstGeom>
          <a:noFill/>
          <a:ln>
            <a:noFill/>
          </a:ln>
        </p:spPr>
      </p:pic>
    </p:spTree>
    <p:extLst>
      <p:ext uri="{BB962C8B-B14F-4D97-AF65-F5344CB8AC3E}">
        <p14:creationId xmlns:p14="http://schemas.microsoft.com/office/powerpoint/2010/main" val="322929194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24</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Application</a:t>
            </a:r>
            <a:endParaRPr lang="en-US" b="1" dirty="0"/>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2" y="1812925"/>
            <a:ext cx="5795701" cy="3816350"/>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Python web application: project structure</a:t>
            </a:r>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7" name="Immagine 6">
            <a:extLst>
              <a:ext uri="{FF2B5EF4-FFF2-40B4-BE49-F238E27FC236}">
                <a16:creationId xmlns:a16="http://schemas.microsoft.com/office/drawing/2014/main" id="{3151BE7A-CDD5-4B30-B6D6-14DA5B510660}"/>
              </a:ext>
            </a:extLst>
          </p:cNvPr>
          <p:cNvPicPr>
            <a:picLocks noChangeAspect="1"/>
          </p:cNvPicPr>
          <p:nvPr/>
        </p:nvPicPr>
        <p:blipFill>
          <a:blip r:embed="rId4"/>
          <a:stretch>
            <a:fillRect/>
          </a:stretch>
        </p:blipFill>
        <p:spPr>
          <a:xfrm>
            <a:off x="3234128" y="2361143"/>
            <a:ext cx="6257143" cy="1685714"/>
          </a:xfrm>
          <a:prstGeom prst="rect">
            <a:avLst/>
          </a:prstGeom>
        </p:spPr>
      </p:pic>
      <p:pic>
        <p:nvPicPr>
          <p:cNvPr id="19" name="Immagine 18">
            <a:extLst>
              <a:ext uri="{FF2B5EF4-FFF2-40B4-BE49-F238E27FC236}">
                <a16:creationId xmlns:a16="http://schemas.microsoft.com/office/drawing/2014/main" id="{83BD2093-1754-4D6B-AC60-6AE585343ECC}"/>
              </a:ext>
            </a:extLst>
          </p:cNvPr>
          <p:cNvPicPr>
            <a:picLocks noChangeAspect="1"/>
          </p:cNvPicPr>
          <p:nvPr/>
        </p:nvPicPr>
        <p:blipFill>
          <a:blip r:embed="rId5"/>
          <a:stretch>
            <a:fillRect/>
          </a:stretch>
        </p:blipFill>
        <p:spPr>
          <a:xfrm>
            <a:off x="3234128" y="4187653"/>
            <a:ext cx="6257143" cy="1847619"/>
          </a:xfrm>
          <a:prstGeom prst="rect">
            <a:avLst/>
          </a:prstGeom>
        </p:spPr>
      </p:pic>
    </p:spTree>
    <p:extLst>
      <p:ext uri="{BB962C8B-B14F-4D97-AF65-F5344CB8AC3E}">
        <p14:creationId xmlns:p14="http://schemas.microsoft.com/office/powerpoint/2010/main" val="2509387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25</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Application</a:t>
            </a:r>
            <a:endParaRPr lang="en-US" b="1" dirty="0"/>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7" name="Immagine 6">
            <a:extLst>
              <a:ext uri="{FF2B5EF4-FFF2-40B4-BE49-F238E27FC236}">
                <a16:creationId xmlns:a16="http://schemas.microsoft.com/office/drawing/2014/main" id="{54CBB247-89A8-400E-B430-FECFD1F3C240}"/>
              </a:ext>
            </a:extLst>
          </p:cNvPr>
          <p:cNvPicPr>
            <a:picLocks noChangeAspect="1"/>
          </p:cNvPicPr>
          <p:nvPr/>
        </p:nvPicPr>
        <p:blipFill>
          <a:blip r:embed="rId4"/>
          <a:stretch>
            <a:fillRect/>
          </a:stretch>
        </p:blipFill>
        <p:spPr>
          <a:xfrm>
            <a:off x="6906053" y="1750058"/>
            <a:ext cx="3267075" cy="1000421"/>
          </a:xfrm>
          <a:prstGeom prst="rect">
            <a:avLst/>
          </a:prstGeom>
        </p:spPr>
      </p:pic>
      <p:sp>
        <p:nvSpPr>
          <p:cNvPr id="16" name="Segnaposto contenuto 5">
            <a:extLst>
              <a:ext uri="{FF2B5EF4-FFF2-40B4-BE49-F238E27FC236}">
                <a16:creationId xmlns:a16="http://schemas.microsoft.com/office/drawing/2014/main" id="{36802EA4-F0C2-4368-B5E9-9C0614286B3E}"/>
              </a:ext>
            </a:extLst>
          </p:cNvPr>
          <p:cNvSpPr>
            <a:spLocks noGrp="1"/>
          </p:cNvSpPr>
          <p:nvPr>
            <p:ph sz="half" idx="1"/>
          </p:nvPr>
        </p:nvSpPr>
        <p:spPr>
          <a:xfrm>
            <a:off x="452437" y="1658704"/>
            <a:ext cx="5795701" cy="3816350"/>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Interface and use</a:t>
            </a:r>
          </a:p>
          <a:p>
            <a:pPr marL="464058" lvl="1" indent="-171450" algn="just">
              <a:lnSpc>
                <a:spcPct val="90000"/>
              </a:lnSpc>
              <a:spcBef>
                <a:spcPts val="600"/>
              </a:spcBef>
              <a:spcAft>
                <a:spcPts val="0"/>
              </a:spcAft>
              <a:buFont typeface="Wingdings" panose="05000000000000000000" pitchFamily="2" charset="2"/>
              <a:buChar char="§"/>
            </a:pPr>
            <a:r>
              <a:rPr lang="en-US" sz="1400" dirty="0"/>
              <a:t>Start the server</a:t>
            </a:r>
          </a:p>
          <a:p>
            <a:pPr marL="464058" lvl="1" indent="-171450" algn="just">
              <a:lnSpc>
                <a:spcPct val="90000"/>
              </a:lnSpc>
              <a:spcBef>
                <a:spcPts val="600"/>
              </a:spcBef>
              <a:spcAft>
                <a:spcPts val="0"/>
              </a:spcAft>
              <a:buFont typeface="Wingdings" panose="05000000000000000000" pitchFamily="2" charset="2"/>
              <a:buChar char="§"/>
            </a:pPr>
            <a:r>
              <a:rPr lang="en-US" sz="1400" dirty="0"/>
              <a:t>Open the browser</a:t>
            </a:r>
          </a:p>
          <a:p>
            <a:pPr marL="464058" lvl="1" indent="-171450" algn="just">
              <a:lnSpc>
                <a:spcPct val="90000"/>
              </a:lnSpc>
              <a:spcBef>
                <a:spcPts val="600"/>
              </a:spcBef>
              <a:spcAft>
                <a:spcPts val="0"/>
              </a:spcAft>
              <a:buFont typeface="Wingdings" panose="05000000000000000000" pitchFamily="2" charset="2"/>
              <a:buChar char="§"/>
            </a:pPr>
            <a:r>
              <a:rPr lang="en-US" sz="1400" dirty="0"/>
              <a:t>Type the server's address</a:t>
            </a:r>
          </a:p>
        </p:txBody>
      </p:sp>
      <p:pic>
        <p:nvPicPr>
          <p:cNvPr id="17" name="Immagine 16">
            <a:extLst>
              <a:ext uri="{FF2B5EF4-FFF2-40B4-BE49-F238E27FC236}">
                <a16:creationId xmlns:a16="http://schemas.microsoft.com/office/drawing/2014/main" id="{371BEA9C-FF62-4F17-84F6-3A3AA290CD0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053507" y="3204000"/>
            <a:ext cx="5186045" cy="2466340"/>
          </a:xfrm>
          <a:prstGeom prst="rect">
            <a:avLst/>
          </a:prstGeom>
        </p:spPr>
      </p:pic>
    </p:spTree>
    <p:extLst>
      <p:ext uri="{BB962C8B-B14F-4D97-AF65-F5344CB8AC3E}">
        <p14:creationId xmlns:p14="http://schemas.microsoft.com/office/powerpoint/2010/main" val="3478897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26</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Application</a:t>
            </a:r>
            <a:endParaRPr lang="en-US" b="1" dirty="0"/>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1" name="Immagine 10">
            <a:extLst>
              <a:ext uri="{FF2B5EF4-FFF2-40B4-BE49-F238E27FC236}">
                <a16:creationId xmlns:a16="http://schemas.microsoft.com/office/drawing/2014/main" id="{287F3A53-6BB6-47ED-80D1-727A28DB612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228850" y="2533650"/>
            <a:ext cx="7833600" cy="3600000"/>
          </a:xfrm>
          <a:prstGeom prst="rect">
            <a:avLst/>
          </a:prstGeom>
        </p:spPr>
      </p:pic>
      <p:sp>
        <p:nvSpPr>
          <p:cNvPr id="13" name="Segnaposto contenuto 5">
            <a:extLst>
              <a:ext uri="{FF2B5EF4-FFF2-40B4-BE49-F238E27FC236}">
                <a16:creationId xmlns:a16="http://schemas.microsoft.com/office/drawing/2014/main" id="{85B225B6-0831-4BAD-967A-168B2BBB8044}"/>
              </a:ext>
            </a:extLst>
          </p:cNvPr>
          <p:cNvSpPr>
            <a:spLocks noGrp="1"/>
          </p:cNvSpPr>
          <p:nvPr>
            <p:ph sz="half" idx="1"/>
          </p:nvPr>
        </p:nvSpPr>
        <p:spPr>
          <a:xfrm>
            <a:off x="452437" y="1658704"/>
            <a:ext cx="5795701" cy="3816350"/>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Interface and use</a:t>
            </a:r>
          </a:p>
          <a:p>
            <a:pPr marL="464058" lvl="1" indent="-171450" algn="just">
              <a:lnSpc>
                <a:spcPct val="90000"/>
              </a:lnSpc>
              <a:spcBef>
                <a:spcPts val="600"/>
              </a:spcBef>
              <a:spcAft>
                <a:spcPts val="0"/>
              </a:spcAft>
              <a:buFont typeface="Wingdings" panose="05000000000000000000" pitchFamily="2" charset="2"/>
              <a:buChar char="§"/>
            </a:pPr>
            <a:r>
              <a:rPr lang="en-US" sz="1400" dirty="0"/>
              <a:t>Insert data manually or load a csv file</a:t>
            </a:r>
          </a:p>
          <a:p>
            <a:pPr marL="292608" lvl="1" indent="0" algn="just">
              <a:lnSpc>
                <a:spcPct val="90000"/>
              </a:lnSpc>
              <a:spcBef>
                <a:spcPts val="600"/>
              </a:spcBef>
              <a:spcAft>
                <a:spcPts val="0"/>
              </a:spcAft>
              <a:buNone/>
            </a:pPr>
            <a:endParaRPr lang="en-US" sz="1400" dirty="0"/>
          </a:p>
        </p:txBody>
      </p:sp>
    </p:spTree>
    <p:extLst>
      <p:ext uri="{BB962C8B-B14F-4D97-AF65-F5344CB8AC3E}">
        <p14:creationId xmlns:p14="http://schemas.microsoft.com/office/powerpoint/2010/main" val="2520283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27</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it-IT" b="1" dirty="0"/>
              <a:t>Application</a:t>
            </a:r>
            <a:endParaRPr lang="en-US" b="1" dirty="0"/>
          </a:p>
        </p:txBody>
      </p:sp>
      <p:sp>
        <p:nvSpPr>
          <p:cNvPr id="4" name="Rectangle 7">
            <a:extLst>
              <a:ext uri="{FF2B5EF4-FFF2-40B4-BE49-F238E27FC236}">
                <a16:creationId xmlns:a16="http://schemas.microsoft.com/office/drawing/2014/main" id="{318B7E0C-46D9-4E41-A0D9-20C86F30F8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8">
            <a:extLst>
              <a:ext uri="{FF2B5EF4-FFF2-40B4-BE49-F238E27FC236}">
                <a16:creationId xmlns:a16="http://schemas.microsoft.com/office/drawing/2014/main" id="{5AD9A881-126E-4563-9F92-0449BC252936}"/>
              </a:ext>
            </a:extLst>
          </p:cNvPr>
          <p:cNvSpPr>
            <a:spLocks noChangeArrowheads="1"/>
          </p:cNvSpPr>
          <p:nvPr/>
        </p:nvSpPr>
        <p:spPr bwMode="auto">
          <a:xfrm>
            <a:off x="0" y="430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9" name="Immagine 8">
            <a:extLst>
              <a:ext uri="{FF2B5EF4-FFF2-40B4-BE49-F238E27FC236}">
                <a16:creationId xmlns:a16="http://schemas.microsoft.com/office/drawing/2014/main" id="{BC6866DE-2C7F-4CE9-BFEC-2BC6A88B6E1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331938" y="2519374"/>
            <a:ext cx="7832400" cy="3600000"/>
          </a:xfrm>
          <a:prstGeom prst="rect">
            <a:avLst/>
          </a:prstGeom>
        </p:spPr>
      </p:pic>
      <p:sp>
        <p:nvSpPr>
          <p:cNvPr id="10" name="Segnaposto contenuto 5">
            <a:extLst>
              <a:ext uri="{FF2B5EF4-FFF2-40B4-BE49-F238E27FC236}">
                <a16:creationId xmlns:a16="http://schemas.microsoft.com/office/drawing/2014/main" id="{388CFCCE-77EB-4237-AEB3-4446EDBD11FB}"/>
              </a:ext>
            </a:extLst>
          </p:cNvPr>
          <p:cNvSpPr>
            <a:spLocks noGrp="1"/>
          </p:cNvSpPr>
          <p:nvPr>
            <p:ph sz="half" idx="1"/>
          </p:nvPr>
        </p:nvSpPr>
        <p:spPr>
          <a:xfrm>
            <a:off x="452437" y="1658704"/>
            <a:ext cx="5795701" cy="3816350"/>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Interface and use</a:t>
            </a:r>
          </a:p>
          <a:p>
            <a:pPr marL="464058" lvl="1" indent="-171450" algn="just">
              <a:lnSpc>
                <a:spcPct val="90000"/>
              </a:lnSpc>
              <a:spcBef>
                <a:spcPts val="600"/>
              </a:spcBef>
              <a:spcAft>
                <a:spcPts val="0"/>
              </a:spcAft>
              <a:buFont typeface="Wingdings" panose="05000000000000000000" pitchFamily="2" charset="2"/>
              <a:buChar char="§"/>
            </a:pPr>
            <a:r>
              <a:rPr lang="en-US" sz="1400" dirty="0"/>
              <a:t>Press button Predict to predict match winner</a:t>
            </a:r>
          </a:p>
          <a:p>
            <a:pPr marL="464058" lvl="1" indent="-171450" algn="just">
              <a:lnSpc>
                <a:spcPct val="90000"/>
              </a:lnSpc>
              <a:spcBef>
                <a:spcPts val="600"/>
              </a:spcBef>
              <a:spcAft>
                <a:spcPts val="0"/>
              </a:spcAft>
              <a:buFont typeface="Wingdings" panose="05000000000000000000" pitchFamily="2" charset="2"/>
              <a:buChar char="§"/>
            </a:pPr>
            <a:r>
              <a:rPr lang="en-US" sz="1400" dirty="0"/>
              <a:t>Press button Reset to clear all the fields</a:t>
            </a:r>
          </a:p>
          <a:p>
            <a:pPr marL="292608" lvl="1" indent="0" algn="just">
              <a:lnSpc>
                <a:spcPct val="90000"/>
              </a:lnSpc>
              <a:spcBef>
                <a:spcPts val="600"/>
              </a:spcBef>
              <a:spcAft>
                <a:spcPts val="0"/>
              </a:spcAft>
              <a:buNone/>
            </a:pPr>
            <a:endParaRPr lang="en-US" sz="1400" dirty="0"/>
          </a:p>
        </p:txBody>
      </p:sp>
    </p:spTree>
    <p:extLst>
      <p:ext uri="{BB962C8B-B14F-4D97-AF65-F5344CB8AC3E}">
        <p14:creationId xmlns:p14="http://schemas.microsoft.com/office/powerpoint/2010/main" val="859327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ttangolo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Connettore diritto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87071E00-ABE1-44FD-92BD-2769C2C9C727}"/>
              </a:ext>
            </a:extLst>
          </p:cNvPr>
          <p:cNvSpPr>
            <a:spLocks noGrp="1"/>
          </p:cNvSpPr>
          <p:nvPr>
            <p:ph type="title"/>
          </p:nvPr>
        </p:nvSpPr>
        <p:spPr>
          <a:xfrm>
            <a:off x="598203" y="516835"/>
            <a:ext cx="4368348" cy="1666501"/>
          </a:xfrm>
        </p:spPr>
        <p:txBody>
          <a:bodyPr vert="horz" lIns="91440" tIns="45720" rIns="91440" bIns="45720" rtlCol="0" anchor="b">
            <a:normAutofit/>
          </a:bodyPr>
          <a:lstStyle/>
          <a:p>
            <a:pPr rtl="0"/>
            <a:r>
              <a:rPr lang="en-US" sz="4000" b="1" dirty="0">
                <a:solidFill>
                  <a:srgbClr val="FFFFFF"/>
                </a:solidFill>
              </a:rPr>
              <a:t>References</a:t>
            </a:r>
          </a:p>
        </p:txBody>
      </p:sp>
      <p:cxnSp>
        <p:nvCxnSpPr>
          <p:cNvPr id="28" name="Connettore diritto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10223862" cy="1296601"/>
          </a:xfrm>
        </p:spPr>
        <p:txBody>
          <a:bodyPr vert="horz" lIns="0" tIns="45720" rIns="0" bIns="45720" rtlCol="0">
            <a:normAutofit/>
          </a:bodyPr>
          <a:lstStyle/>
          <a:p>
            <a:pPr marL="404813" indent="-215900" rtl="0">
              <a:spcBef>
                <a:spcPts val="600"/>
              </a:spcBef>
              <a:spcAft>
                <a:spcPts val="0"/>
              </a:spcAft>
              <a:buFont typeface="Wingdings" panose="05000000000000000000" pitchFamily="2" charset="2"/>
              <a:buChar char="§"/>
            </a:pPr>
            <a:r>
              <a:rPr lang="en-US" dirty="0">
                <a:solidFill>
                  <a:srgbClr val="FFFFFF"/>
                </a:solidFill>
              </a:rPr>
              <a:t>https://github.com/AlterVigna/League-of-Legends-match-predictor</a:t>
            </a:r>
          </a:p>
        </p:txBody>
      </p:sp>
      <p:sp>
        <p:nvSpPr>
          <p:cNvPr id="4" name="Segnaposto piè di pagina 3">
            <a:extLst>
              <a:ext uri="{FF2B5EF4-FFF2-40B4-BE49-F238E27FC236}">
                <a16:creationId xmlns:a16="http://schemas.microsoft.com/office/drawing/2014/main" id="{94E186FA-5C4C-4ED3-90C4-8DB38BD9C85F}"/>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5" name="Segnaposto numero diapositiva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rtlCol="0"/>
          <a:lstStyle/>
          <a:p>
            <a:pPr rtl="0"/>
            <a:fld id="{3A98EE3D-8CD1-4C3F-BD1C-C98C9596463C}" type="slidenum">
              <a:rPr lang="it-IT" smtClean="0"/>
              <a:t>28</a:t>
            </a:fld>
            <a:endParaRPr lang="it-IT" dirty="0"/>
          </a:p>
        </p:txBody>
      </p:sp>
    </p:spTree>
    <p:extLst>
      <p:ext uri="{BB962C8B-B14F-4D97-AF65-F5344CB8AC3E}">
        <p14:creationId xmlns:p14="http://schemas.microsoft.com/office/powerpoint/2010/main" val="61964408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ttangolo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Connettore diritto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pPr rtl="0"/>
            <a:r>
              <a:rPr lang="en-US" sz="4000" b="1" dirty="0">
                <a:solidFill>
                  <a:srgbClr val="FFFFFF"/>
                </a:solidFill>
              </a:rPr>
              <a:t>Introduction</a:t>
            </a:r>
          </a:p>
        </p:txBody>
      </p:sp>
      <p:cxnSp>
        <p:nvCxnSpPr>
          <p:cNvPr id="28" name="Connettore diritto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a:bodyPr>
          <a:lstStyle/>
          <a:p>
            <a:pPr marL="404813" indent="-215900" rtl="0">
              <a:spcBef>
                <a:spcPts val="600"/>
              </a:spcBef>
              <a:spcAft>
                <a:spcPts val="0"/>
              </a:spcAft>
              <a:buFont typeface="Wingdings" panose="05000000000000000000" pitchFamily="2" charset="2"/>
              <a:buChar char="§"/>
            </a:pPr>
            <a:r>
              <a:rPr lang="en-US" dirty="0">
                <a:solidFill>
                  <a:srgbClr val="FFFFFF"/>
                </a:solidFill>
              </a:rPr>
              <a:t>What is League of Legends</a:t>
            </a:r>
          </a:p>
          <a:p>
            <a:pPr marL="404813" indent="-215900" rtl="0">
              <a:spcBef>
                <a:spcPts val="600"/>
              </a:spcBef>
              <a:spcAft>
                <a:spcPts val="0"/>
              </a:spcAft>
              <a:buFont typeface="Wingdings" panose="05000000000000000000" pitchFamily="2" charset="2"/>
              <a:buChar char="§"/>
            </a:pPr>
            <a:r>
              <a:rPr lang="en-US" dirty="0">
                <a:solidFill>
                  <a:srgbClr val="FFFFFF"/>
                </a:solidFill>
              </a:rPr>
              <a:t>Aim</a:t>
            </a:r>
            <a:r>
              <a:rPr lang="it-IT" dirty="0">
                <a:solidFill>
                  <a:srgbClr val="FFFFFF"/>
                </a:solidFill>
              </a:rPr>
              <a:t> of </a:t>
            </a:r>
            <a:r>
              <a:rPr lang="en-US" dirty="0">
                <a:solidFill>
                  <a:srgbClr val="FFFFFF"/>
                </a:solidFill>
              </a:rPr>
              <a:t>this</a:t>
            </a:r>
            <a:r>
              <a:rPr lang="it-IT" dirty="0">
                <a:solidFill>
                  <a:srgbClr val="FFFFFF"/>
                </a:solidFill>
              </a:rPr>
              <a:t> project</a:t>
            </a:r>
          </a:p>
          <a:p>
            <a:pPr marL="697421" lvl="1" indent="-215900">
              <a:spcBef>
                <a:spcPts val="600"/>
              </a:spcBef>
              <a:spcAft>
                <a:spcPts val="0"/>
              </a:spcAft>
              <a:buFont typeface="Wingdings" panose="05000000000000000000" pitchFamily="2" charset="2"/>
              <a:buChar char="§"/>
            </a:pPr>
            <a:r>
              <a:rPr lang="en-US" sz="1600" dirty="0">
                <a:solidFill>
                  <a:srgbClr val="FFFFFF"/>
                </a:solidFill>
              </a:rPr>
              <a:t>Binary</a:t>
            </a:r>
            <a:r>
              <a:rPr lang="it-IT" sz="1600" dirty="0">
                <a:solidFill>
                  <a:srgbClr val="FFFFFF"/>
                </a:solidFill>
              </a:rPr>
              <a:t> </a:t>
            </a:r>
            <a:r>
              <a:rPr lang="en-US" sz="1600" dirty="0">
                <a:solidFill>
                  <a:srgbClr val="FFFFFF"/>
                </a:solidFill>
              </a:rPr>
              <a:t>Classification</a:t>
            </a:r>
          </a:p>
          <a:p>
            <a:pPr marL="697421" lvl="1" indent="-215900">
              <a:spcBef>
                <a:spcPts val="600"/>
              </a:spcBef>
              <a:spcAft>
                <a:spcPts val="0"/>
              </a:spcAft>
              <a:buFont typeface="Wingdings" panose="05000000000000000000" pitchFamily="2" charset="2"/>
              <a:buChar char="§"/>
            </a:pPr>
            <a:r>
              <a:rPr lang="en-US" sz="1600" dirty="0">
                <a:solidFill>
                  <a:srgbClr val="FFFFFF"/>
                </a:solidFill>
              </a:rPr>
              <a:t>Evaluate different data mining algorithms and select one for developing a web application</a:t>
            </a:r>
          </a:p>
        </p:txBody>
      </p:sp>
      <p:sp>
        <p:nvSpPr>
          <p:cNvPr id="4" name="Segnaposto piè di pagina 3">
            <a:extLst>
              <a:ext uri="{FF2B5EF4-FFF2-40B4-BE49-F238E27FC236}">
                <a16:creationId xmlns:a16="http://schemas.microsoft.com/office/drawing/2014/main" id="{94E186FA-5C4C-4ED3-90C4-8DB38BD9C85F}"/>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5" name="Segnaposto numero diapositiva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rtlCol="0"/>
          <a:lstStyle/>
          <a:p>
            <a:pPr rtl="0"/>
            <a:fld id="{3A98EE3D-8CD1-4C3F-BD1C-C98C9596463C}" type="slidenum">
              <a:rPr lang="it-IT" smtClean="0"/>
              <a:t>3</a:t>
            </a:fld>
            <a:endParaRPr lang="it-IT" dirty="0"/>
          </a:p>
        </p:txBody>
      </p:sp>
      <p:pic>
        <p:nvPicPr>
          <p:cNvPr id="10" name="Segnaposto contenuto 9">
            <a:extLst>
              <a:ext uri="{FF2B5EF4-FFF2-40B4-BE49-F238E27FC236}">
                <a16:creationId xmlns:a16="http://schemas.microsoft.com/office/drawing/2014/main" id="{8BADB2F0-80A1-41A0-999C-88CEF563D1E8}"/>
              </a:ext>
            </a:extLst>
          </p:cNvPr>
          <p:cNvPicPr>
            <a:picLocks noGrp="1" noChangeAspect="1"/>
          </p:cNvPicPr>
          <p:nvPr>
            <p:ph sz="half" idx="2"/>
          </p:nvPr>
        </p:nvPicPr>
        <p:blipFill>
          <a:blip r:embed="rId3"/>
          <a:stretch>
            <a:fillRect/>
          </a:stretch>
        </p:blipFill>
        <p:spPr>
          <a:xfrm>
            <a:off x="5121327" y="1008879"/>
            <a:ext cx="6048427" cy="5207424"/>
          </a:xfrm>
        </p:spPr>
      </p:pic>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ttangolo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Connettore diritto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pPr rtl="0"/>
            <a:r>
              <a:rPr lang="it-IT" sz="4000" b="1" dirty="0">
                <a:solidFill>
                  <a:srgbClr val="FFFFFF"/>
                </a:solidFill>
              </a:rPr>
              <a:t>Dataset Building</a:t>
            </a:r>
          </a:p>
        </p:txBody>
      </p:sp>
      <p:cxnSp>
        <p:nvCxnSpPr>
          <p:cNvPr id="28" name="Connettore diritto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a:bodyPr>
          <a:lstStyle/>
          <a:p>
            <a:pPr marL="404813" indent="-215900" rtl="0">
              <a:spcBef>
                <a:spcPts val="600"/>
              </a:spcBef>
              <a:spcAft>
                <a:spcPts val="0"/>
              </a:spcAft>
              <a:buFont typeface="Wingdings" panose="05000000000000000000" pitchFamily="2" charset="2"/>
              <a:buChar char="§"/>
            </a:pPr>
            <a:r>
              <a:rPr lang="en-US" dirty="0">
                <a:solidFill>
                  <a:srgbClr val="FFFFFF"/>
                </a:solidFill>
              </a:rPr>
              <a:t>Different and lots of data</a:t>
            </a:r>
          </a:p>
          <a:p>
            <a:pPr marL="404813" indent="-215900" rtl="0">
              <a:spcBef>
                <a:spcPts val="600"/>
              </a:spcBef>
              <a:spcAft>
                <a:spcPts val="0"/>
              </a:spcAft>
              <a:buFont typeface="Wingdings" panose="05000000000000000000" pitchFamily="2" charset="2"/>
              <a:buChar char="§"/>
            </a:pPr>
            <a:r>
              <a:rPr lang="en-US" dirty="0">
                <a:solidFill>
                  <a:srgbClr val="FFFFFF"/>
                </a:solidFill>
              </a:rPr>
              <a:t>Motivation</a:t>
            </a:r>
          </a:p>
          <a:p>
            <a:pPr marL="404813" indent="-215900" rtl="0">
              <a:spcBef>
                <a:spcPts val="600"/>
              </a:spcBef>
              <a:spcAft>
                <a:spcPts val="0"/>
              </a:spcAft>
              <a:buFont typeface="Wingdings" panose="05000000000000000000" pitchFamily="2" charset="2"/>
              <a:buChar char="§"/>
            </a:pPr>
            <a:r>
              <a:rPr lang="en-US" dirty="0">
                <a:solidFill>
                  <a:srgbClr val="FFFFFF"/>
                </a:solidFill>
              </a:rPr>
              <a:t>RIOT API</a:t>
            </a:r>
          </a:p>
          <a:p>
            <a:pPr marL="404813" indent="-215900" rtl="0">
              <a:spcBef>
                <a:spcPts val="600"/>
              </a:spcBef>
              <a:spcAft>
                <a:spcPts val="0"/>
              </a:spcAft>
              <a:buFont typeface="Wingdings" panose="05000000000000000000" pitchFamily="2" charset="2"/>
              <a:buChar char="§"/>
            </a:pPr>
            <a:r>
              <a:rPr lang="en-US" dirty="0">
                <a:solidFill>
                  <a:srgbClr val="FFFFFF"/>
                </a:solidFill>
              </a:rPr>
              <a:t>Scraping</a:t>
            </a:r>
          </a:p>
          <a:p>
            <a:pPr marL="404813" indent="-215900" rtl="0">
              <a:spcBef>
                <a:spcPts val="600"/>
              </a:spcBef>
              <a:spcAft>
                <a:spcPts val="0"/>
              </a:spcAft>
              <a:buFont typeface="Wingdings" panose="05000000000000000000" pitchFamily="2" charset="2"/>
              <a:buChar char="§"/>
            </a:pPr>
            <a:r>
              <a:rPr lang="it-IT" dirty="0">
                <a:solidFill>
                  <a:srgbClr val="FFFFFF"/>
                </a:solidFill>
              </a:rPr>
              <a:t>Data Integration</a:t>
            </a:r>
          </a:p>
          <a:p>
            <a:pPr marL="404813" indent="-215900" rtl="0">
              <a:spcBef>
                <a:spcPts val="600"/>
              </a:spcBef>
              <a:spcAft>
                <a:spcPts val="0"/>
              </a:spcAft>
              <a:buFont typeface="Wingdings" panose="05000000000000000000" pitchFamily="2" charset="2"/>
              <a:buChar char="§"/>
            </a:pPr>
            <a:r>
              <a:rPr lang="en-US" dirty="0">
                <a:solidFill>
                  <a:srgbClr val="FFFFFF"/>
                </a:solidFill>
              </a:rPr>
              <a:t>Raw</a:t>
            </a:r>
            <a:r>
              <a:rPr lang="it-IT" dirty="0">
                <a:solidFill>
                  <a:srgbClr val="FFFFFF"/>
                </a:solidFill>
              </a:rPr>
              <a:t> Data</a:t>
            </a:r>
          </a:p>
        </p:txBody>
      </p:sp>
      <p:sp>
        <p:nvSpPr>
          <p:cNvPr id="4" name="Segnaposto piè di pagina 3">
            <a:extLst>
              <a:ext uri="{FF2B5EF4-FFF2-40B4-BE49-F238E27FC236}">
                <a16:creationId xmlns:a16="http://schemas.microsoft.com/office/drawing/2014/main" id="{94E186FA-5C4C-4ED3-90C4-8DB38BD9C85F}"/>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5" name="Segnaposto numero diapositiva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rtlCol="0"/>
          <a:lstStyle/>
          <a:p>
            <a:pPr rtl="0"/>
            <a:fld id="{3A98EE3D-8CD1-4C3F-BD1C-C98C9596463C}" type="slidenum">
              <a:rPr lang="it-IT" smtClean="0"/>
              <a:t>4</a:t>
            </a:fld>
            <a:endParaRPr lang="it-IT" dirty="0"/>
          </a:p>
        </p:txBody>
      </p:sp>
      <p:pic>
        <p:nvPicPr>
          <p:cNvPr id="27" name="Segnaposto contenuto 26">
            <a:extLst>
              <a:ext uri="{FF2B5EF4-FFF2-40B4-BE49-F238E27FC236}">
                <a16:creationId xmlns:a16="http://schemas.microsoft.com/office/drawing/2014/main" id="{653D3129-F9D1-4139-BE23-D04FF10F56BC}"/>
              </a:ext>
            </a:extLst>
          </p:cNvPr>
          <p:cNvPicPr>
            <a:picLocks noGrp="1" noChangeAspect="1"/>
          </p:cNvPicPr>
          <p:nvPr>
            <p:ph sz="half" idx="2"/>
          </p:nvPr>
        </p:nvPicPr>
        <p:blipFill>
          <a:blip r:embed="rId3"/>
          <a:stretch>
            <a:fillRect/>
          </a:stretch>
        </p:blipFill>
        <p:spPr>
          <a:xfrm>
            <a:off x="5236917" y="1634397"/>
            <a:ext cx="6002338" cy="3589206"/>
          </a:xfrm>
        </p:spPr>
      </p:pic>
    </p:spTree>
    <p:extLst>
      <p:ext uri="{BB962C8B-B14F-4D97-AF65-F5344CB8AC3E}">
        <p14:creationId xmlns:p14="http://schemas.microsoft.com/office/powerpoint/2010/main" val="127875501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egnaposto immagine 15" descr="Uomo che mostra qualcosa nel portatile">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Segnaposto piè di pagina 1">
            <a:extLst>
              <a:ext uri="{FF2B5EF4-FFF2-40B4-BE49-F238E27FC236}">
                <a16:creationId xmlns:a16="http://schemas.microsoft.com/office/drawing/2014/main" id="{C4B22FA0-BA43-4FB3-B8B8-40528C0A9633}"/>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7" name="Segnaposto numero diapositiva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rtlCol="0"/>
          <a:lstStyle/>
          <a:p>
            <a:pPr rtl="0"/>
            <a:fld id="{3A98EE3D-8CD1-4C3F-BD1C-C98C9596463C}" type="slidenum">
              <a:rPr lang="it-IT" smtClean="0"/>
              <a:pPr rtl="0"/>
              <a:t>5</a:t>
            </a:fld>
            <a:endParaRPr lang="it-IT"/>
          </a:p>
        </p:txBody>
      </p:sp>
      <p:sp>
        <p:nvSpPr>
          <p:cNvPr id="5" name="Titolo 4">
            <a:extLst>
              <a:ext uri="{FF2B5EF4-FFF2-40B4-BE49-F238E27FC236}">
                <a16:creationId xmlns:a16="http://schemas.microsoft.com/office/drawing/2014/main" id="{8AD2E63C-40F7-4CF4-BE57-F002221AABF4}"/>
              </a:ext>
            </a:extLst>
          </p:cNvPr>
          <p:cNvSpPr>
            <a:spLocks noGrp="1"/>
          </p:cNvSpPr>
          <p:nvPr>
            <p:ph type="title"/>
          </p:nvPr>
        </p:nvSpPr>
        <p:spPr/>
        <p:txBody>
          <a:bodyPr rtlCol="0"/>
          <a:lstStyle/>
          <a:p>
            <a:pPr rtl="0"/>
            <a:r>
              <a:rPr lang="it-IT" b="1" dirty="0"/>
              <a:t>Dataset Building</a:t>
            </a:r>
          </a:p>
        </p:txBody>
      </p:sp>
      <p:sp>
        <p:nvSpPr>
          <p:cNvPr id="6" name="Segnaposto contenuto 5">
            <a:extLst>
              <a:ext uri="{FF2B5EF4-FFF2-40B4-BE49-F238E27FC236}">
                <a16:creationId xmlns:a16="http://schemas.microsoft.com/office/drawing/2014/main" id="{F3317B3A-F74B-4C4D-837E-EF535894307C}"/>
              </a:ext>
            </a:extLst>
          </p:cNvPr>
          <p:cNvSpPr>
            <a:spLocks noGrp="1"/>
          </p:cNvSpPr>
          <p:nvPr>
            <p:ph sz="half" idx="1"/>
          </p:nvPr>
        </p:nvSpPr>
        <p:spPr>
          <a:xfrm>
            <a:off x="514716" y="1812759"/>
            <a:ext cx="5382745" cy="2121678"/>
          </a:xfrm>
        </p:spPr>
        <p:txBody>
          <a:bodyPr numCol="1" spcCol="540000" rtlCol="0"/>
          <a:lstStyle/>
          <a:p>
            <a:pPr marL="171450" indent="-171450" algn="just" rtl="0">
              <a:lnSpc>
                <a:spcPct val="90000"/>
              </a:lnSpc>
              <a:spcBef>
                <a:spcPts val="600"/>
              </a:spcBef>
              <a:spcAft>
                <a:spcPts val="0"/>
              </a:spcAft>
              <a:buFont typeface="Wingdings" panose="05000000000000000000" pitchFamily="2" charset="2"/>
              <a:buChar char="§"/>
            </a:pPr>
            <a:r>
              <a:rPr lang="en-US" sz="1600" dirty="0"/>
              <a:t>Retrieving information about the match at minutes 10 and 15</a:t>
            </a:r>
          </a:p>
          <a:p>
            <a:pPr marL="171450" indent="-171450" algn="just" rtl="0">
              <a:lnSpc>
                <a:spcPct val="90000"/>
              </a:lnSpc>
              <a:spcBef>
                <a:spcPts val="600"/>
              </a:spcBef>
              <a:spcAft>
                <a:spcPts val="0"/>
              </a:spcAft>
              <a:buFont typeface="Wingdings" panose="05000000000000000000" pitchFamily="2" charset="2"/>
              <a:buChar char="§"/>
            </a:pPr>
            <a:r>
              <a:rPr lang="en-US" sz="1600" dirty="0"/>
              <a:t>Riot developer portal: technique of scraping</a:t>
            </a:r>
          </a:p>
          <a:p>
            <a:pPr marL="171450" indent="-171450" algn="just" rtl="0">
              <a:lnSpc>
                <a:spcPct val="90000"/>
              </a:lnSpc>
              <a:spcBef>
                <a:spcPts val="600"/>
              </a:spcBef>
              <a:spcAft>
                <a:spcPts val="0"/>
              </a:spcAft>
              <a:buFont typeface="Wingdings" panose="05000000000000000000" pitchFamily="2" charset="2"/>
              <a:buChar char="§"/>
            </a:pPr>
            <a:r>
              <a:rPr lang="en-US" sz="1600" dirty="0"/>
              <a:t>First Dataset: medium level games</a:t>
            </a:r>
          </a:p>
          <a:p>
            <a:pPr marL="171450" indent="-171450" algn="just" rtl="0">
              <a:lnSpc>
                <a:spcPct val="90000"/>
              </a:lnSpc>
              <a:spcBef>
                <a:spcPts val="600"/>
              </a:spcBef>
              <a:spcAft>
                <a:spcPts val="0"/>
              </a:spcAft>
              <a:buFont typeface="Wingdings" panose="05000000000000000000" pitchFamily="2" charset="2"/>
              <a:buChar char="§"/>
            </a:pPr>
            <a:r>
              <a:rPr lang="en-US" sz="1600" dirty="0"/>
              <a:t>Second Dataset: high level games</a:t>
            </a:r>
          </a:p>
          <a:p>
            <a:pPr marL="464058" lvl="1" indent="-171450" algn="just">
              <a:lnSpc>
                <a:spcPct val="90000"/>
              </a:lnSpc>
              <a:spcBef>
                <a:spcPts val="600"/>
              </a:spcBef>
              <a:spcAft>
                <a:spcPts val="0"/>
              </a:spcAft>
              <a:buFont typeface="Wingdings" panose="05000000000000000000" pitchFamily="2" charset="2"/>
              <a:buChar char="§"/>
            </a:pPr>
            <a:r>
              <a:rPr lang="en-US" sz="1400" dirty="0"/>
              <a:t>Found on the web</a:t>
            </a:r>
          </a:p>
          <a:p>
            <a:pPr marL="464058" lvl="1" indent="-171450" algn="just">
              <a:lnSpc>
                <a:spcPct val="90000"/>
              </a:lnSpc>
              <a:spcBef>
                <a:spcPts val="600"/>
              </a:spcBef>
              <a:spcAft>
                <a:spcPts val="0"/>
              </a:spcAft>
              <a:buFont typeface="Wingdings" panose="05000000000000000000" pitchFamily="2" charset="2"/>
              <a:buChar char="§"/>
            </a:pPr>
            <a:r>
              <a:rPr lang="en-US" sz="1400" dirty="0"/>
              <a:t>Filtered with the same process</a:t>
            </a:r>
          </a:p>
        </p:txBody>
      </p:sp>
      <p:pic>
        <p:nvPicPr>
          <p:cNvPr id="4" name="Immagine 3">
            <a:extLst>
              <a:ext uri="{FF2B5EF4-FFF2-40B4-BE49-F238E27FC236}">
                <a16:creationId xmlns:a16="http://schemas.microsoft.com/office/drawing/2014/main" id="{4E2557D7-1CD0-4FB1-ABC1-89CC633E7B94}"/>
              </a:ext>
            </a:extLst>
          </p:cNvPr>
          <p:cNvPicPr>
            <a:picLocks noChangeAspect="1"/>
          </p:cNvPicPr>
          <p:nvPr/>
        </p:nvPicPr>
        <p:blipFill>
          <a:blip r:embed="rId4"/>
          <a:stretch>
            <a:fillRect/>
          </a:stretch>
        </p:blipFill>
        <p:spPr>
          <a:xfrm>
            <a:off x="6535024" y="1812759"/>
            <a:ext cx="4811932" cy="3880810"/>
          </a:xfrm>
          <a:prstGeom prst="rect">
            <a:avLst/>
          </a:prstGeom>
        </p:spPr>
      </p:pic>
      <p:pic>
        <p:nvPicPr>
          <p:cNvPr id="14" name="Immagine 13">
            <a:extLst>
              <a:ext uri="{FF2B5EF4-FFF2-40B4-BE49-F238E27FC236}">
                <a16:creationId xmlns:a16="http://schemas.microsoft.com/office/drawing/2014/main" id="{F2BB81FD-4514-4EF6-BBD9-875063E926F6}"/>
              </a:ext>
            </a:extLst>
          </p:cNvPr>
          <p:cNvPicPr>
            <a:picLocks noChangeAspect="1"/>
          </p:cNvPicPr>
          <p:nvPr/>
        </p:nvPicPr>
        <p:blipFill>
          <a:blip r:embed="rId5"/>
          <a:stretch>
            <a:fillRect/>
          </a:stretch>
        </p:blipFill>
        <p:spPr>
          <a:xfrm>
            <a:off x="581584" y="4160106"/>
            <a:ext cx="5249008" cy="581106"/>
          </a:xfrm>
          <a:prstGeom prst="rect">
            <a:avLst/>
          </a:prstGeom>
        </p:spPr>
      </p:pic>
    </p:spTree>
    <p:extLst>
      <p:ext uri="{BB962C8B-B14F-4D97-AF65-F5344CB8AC3E}">
        <p14:creationId xmlns:p14="http://schemas.microsoft.com/office/powerpoint/2010/main" val="3007568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egnaposto immagine 15" descr="Uomo che mostra qualcosa nel portatile">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Segnaposto piè di pagina 1">
            <a:extLst>
              <a:ext uri="{FF2B5EF4-FFF2-40B4-BE49-F238E27FC236}">
                <a16:creationId xmlns:a16="http://schemas.microsoft.com/office/drawing/2014/main" id="{C4B22FA0-BA43-4FB3-B8B8-40528C0A9633}"/>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7" name="Segnaposto numero diapositiva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rtlCol="0"/>
          <a:lstStyle/>
          <a:p>
            <a:pPr rtl="0"/>
            <a:fld id="{3A98EE3D-8CD1-4C3F-BD1C-C98C9596463C}" type="slidenum">
              <a:rPr lang="it-IT" smtClean="0"/>
              <a:pPr rtl="0"/>
              <a:t>6</a:t>
            </a:fld>
            <a:endParaRPr lang="it-IT"/>
          </a:p>
        </p:txBody>
      </p:sp>
      <p:sp>
        <p:nvSpPr>
          <p:cNvPr id="5" name="Titolo 4">
            <a:extLst>
              <a:ext uri="{FF2B5EF4-FFF2-40B4-BE49-F238E27FC236}">
                <a16:creationId xmlns:a16="http://schemas.microsoft.com/office/drawing/2014/main" id="{8AD2E63C-40F7-4CF4-BE57-F002221AABF4}"/>
              </a:ext>
            </a:extLst>
          </p:cNvPr>
          <p:cNvSpPr>
            <a:spLocks noGrp="1"/>
          </p:cNvSpPr>
          <p:nvPr>
            <p:ph type="title"/>
          </p:nvPr>
        </p:nvSpPr>
        <p:spPr/>
        <p:txBody>
          <a:bodyPr rtlCol="0"/>
          <a:lstStyle/>
          <a:p>
            <a:pPr rtl="0"/>
            <a:r>
              <a:rPr lang="it-IT" b="1" dirty="0"/>
              <a:t>Dataset Building</a:t>
            </a:r>
          </a:p>
        </p:txBody>
      </p:sp>
      <p:sp>
        <p:nvSpPr>
          <p:cNvPr id="6" name="Segnaposto contenuto 5">
            <a:extLst>
              <a:ext uri="{FF2B5EF4-FFF2-40B4-BE49-F238E27FC236}">
                <a16:creationId xmlns:a16="http://schemas.microsoft.com/office/drawing/2014/main" id="{F3317B3A-F74B-4C4D-837E-EF535894307C}"/>
              </a:ext>
            </a:extLst>
          </p:cNvPr>
          <p:cNvSpPr>
            <a:spLocks noGrp="1"/>
          </p:cNvSpPr>
          <p:nvPr>
            <p:ph sz="half" idx="1"/>
          </p:nvPr>
        </p:nvSpPr>
        <p:spPr>
          <a:xfrm>
            <a:off x="514716" y="1812759"/>
            <a:ext cx="5382745" cy="2121678"/>
          </a:xfrm>
        </p:spPr>
        <p:txBody>
          <a:bodyPr numCol="1" spcCol="540000" rtlCol="0">
            <a:normAutofit lnSpcReduction="10000"/>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Data Integration: no entity identification problem</a:t>
            </a:r>
          </a:p>
          <a:p>
            <a:pPr marL="171450" indent="-171450" algn="just" rtl="0">
              <a:lnSpc>
                <a:spcPct val="90000"/>
              </a:lnSpc>
              <a:spcBef>
                <a:spcPts val="600"/>
              </a:spcBef>
              <a:spcAft>
                <a:spcPts val="0"/>
              </a:spcAft>
              <a:buFont typeface="Wingdings" panose="05000000000000000000" pitchFamily="2" charset="2"/>
              <a:buChar char="§"/>
            </a:pPr>
            <a:r>
              <a:rPr lang="en-US" sz="1600" dirty="0"/>
              <a:t>Final Raw Dataset</a:t>
            </a:r>
          </a:p>
          <a:p>
            <a:pPr marL="464058" lvl="1" indent="-171450" algn="just">
              <a:lnSpc>
                <a:spcPct val="90000"/>
              </a:lnSpc>
              <a:spcBef>
                <a:spcPts val="600"/>
              </a:spcBef>
              <a:spcAft>
                <a:spcPts val="0"/>
              </a:spcAft>
              <a:buFont typeface="Wingdings" panose="05000000000000000000" pitchFamily="2" charset="2"/>
              <a:buChar char="§"/>
            </a:pPr>
            <a:r>
              <a:rPr lang="en-US" sz="1400" dirty="0"/>
              <a:t>51585 Instances</a:t>
            </a:r>
          </a:p>
          <a:p>
            <a:pPr marL="464058" lvl="1" indent="-171450" algn="just">
              <a:lnSpc>
                <a:spcPct val="90000"/>
              </a:lnSpc>
              <a:spcBef>
                <a:spcPts val="600"/>
              </a:spcBef>
              <a:spcAft>
                <a:spcPts val="0"/>
              </a:spcAft>
              <a:buFont typeface="Wingdings" panose="05000000000000000000" pitchFamily="2" charset="2"/>
              <a:buChar char="§"/>
            </a:pPr>
            <a:r>
              <a:rPr lang="en-US" sz="1400" dirty="0"/>
              <a:t>79 Attributes</a:t>
            </a:r>
          </a:p>
          <a:p>
            <a:pPr marL="464058" lvl="1" indent="-171450" algn="just">
              <a:lnSpc>
                <a:spcPct val="90000"/>
              </a:lnSpc>
              <a:spcBef>
                <a:spcPts val="600"/>
              </a:spcBef>
              <a:spcAft>
                <a:spcPts val="0"/>
              </a:spcAft>
              <a:buFont typeface="Wingdings" panose="05000000000000000000" pitchFamily="2" charset="2"/>
              <a:buChar char="§"/>
            </a:pPr>
            <a:r>
              <a:rPr lang="en-US" sz="1400" dirty="0"/>
              <a:t>Types: numerical-nominal</a:t>
            </a:r>
          </a:p>
          <a:p>
            <a:pPr marL="464058" lvl="1" indent="-171450" algn="just">
              <a:lnSpc>
                <a:spcPct val="90000"/>
              </a:lnSpc>
              <a:spcBef>
                <a:spcPts val="600"/>
              </a:spcBef>
              <a:spcAft>
                <a:spcPts val="0"/>
              </a:spcAft>
              <a:buFont typeface="Wingdings" panose="05000000000000000000" pitchFamily="2" charset="2"/>
              <a:buChar char="§"/>
            </a:pPr>
            <a:r>
              <a:rPr lang="en-US" sz="1400" dirty="0"/>
              <a:t>Bit imbalanced: rebalanced</a:t>
            </a:r>
          </a:p>
          <a:p>
            <a:pPr marL="464058" lvl="1" indent="-171450" algn="just">
              <a:lnSpc>
                <a:spcPct val="90000"/>
              </a:lnSpc>
              <a:spcBef>
                <a:spcPts val="600"/>
              </a:spcBef>
              <a:spcAft>
                <a:spcPts val="0"/>
              </a:spcAft>
              <a:buFont typeface="Wingdings" panose="05000000000000000000" pitchFamily="2" charset="2"/>
              <a:buChar char="§"/>
            </a:pPr>
            <a:r>
              <a:rPr lang="en-US" sz="1400" dirty="0"/>
              <a:t>Convention to identify Team-Minute-Attribute</a:t>
            </a:r>
          </a:p>
          <a:p>
            <a:pPr marL="646938" lvl="2" indent="-171450" algn="just">
              <a:lnSpc>
                <a:spcPct val="90000"/>
              </a:lnSpc>
              <a:spcBef>
                <a:spcPts val="600"/>
              </a:spcBef>
              <a:spcAft>
                <a:spcPts val="0"/>
              </a:spcAft>
              <a:buFont typeface="Wingdings" panose="05000000000000000000" pitchFamily="2" charset="2"/>
              <a:buChar char="§"/>
            </a:pPr>
            <a:r>
              <a:rPr lang="en-US" sz="1000" dirty="0"/>
              <a:t>E.g. BLUE_10Min_currentGold</a:t>
            </a:r>
          </a:p>
          <a:p>
            <a:pPr marL="464058" lvl="1" indent="-171450" algn="just">
              <a:lnSpc>
                <a:spcPct val="90000"/>
              </a:lnSpc>
              <a:spcBef>
                <a:spcPts val="600"/>
              </a:spcBef>
              <a:spcAft>
                <a:spcPts val="0"/>
              </a:spcAft>
              <a:buFont typeface="Wingdings" panose="05000000000000000000" pitchFamily="2" charset="2"/>
              <a:buChar char="§"/>
            </a:pPr>
            <a:endParaRPr lang="en-US" sz="1400" dirty="0"/>
          </a:p>
        </p:txBody>
      </p:sp>
      <p:pic>
        <p:nvPicPr>
          <p:cNvPr id="7" name="Immagine 6">
            <a:extLst>
              <a:ext uri="{FF2B5EF4-FFF2-40B4-BE49-F238E27FC236}">
                <a16:creationId xmlns:a16="http://schemas.microsoft.com/office/drawing/2014/main" id="{453762B9-10BB-4E8E-9D69-0CFF155BF6B2}"/>
              </a:ext>
            </a:extLst>
          </p:cNvPr>
          <p:cNvPicPr>
            <a:picLocks noChangeAspect="1"/>
          </p:cNvPicPr>
          <p:nvPr/>
        </p:nvPicPr>
        <p:blipFill>
          <a:blip r:embed="rId4"/>
          <a:stretch>
            <a:fillRect/>
          </a:stretch>
        </p:blipFill>
        <p:spPr>
          <a:xfrm>
            <a:off x="7084026" y="2037170"/>
            <a:ext cx="3914775" cy="3152775"/>
          </a:xfrm>
          <a:prstGeom prst="rect">
            <a:avLst/>
          </a:prstGeom>
        </p:spPr>
      </p:pic>
    </p:spTree>
    <p:extLst>
      <p:ext uri="{BB962C8B-B14F-4D97-AF65-F5344CB8AC3E}">
        <p14:creationId xmlns:p14="http://schemas.microsoft.com/office/powerpoint/2010/main" val="4172615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ttangolo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Connettore diritto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pPr rtl="0"/>
            <a:r>
              <a:rPr lang="en-US" sz="4000" b="1" dirty="0">
                <a:solidFill>
                  <a:srgbClr val="FFFFFF"/>
                </a:solidFill>
              </a:rPr>
              <a:t>Pre-Processing</a:t>
            </a:r>
          </a:p>
        </p:txBody>
      </p:sp>
      <p:cxnSp>
        <p:nvCxnSpPr>
          <p:cNvPr id="28" name="Connettore diritto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4368347" cy="3342747"/>
          </a:xfrm>
        </p:spPr>
        <p:txBody>
          <a:bodyPr vert="horz" lIns="0" tIns="45720" rIns="0" bIns="45720" rtlCol="0">
            <a:normAutofit/>
          </a:bodyPr>
          <a:lstStyle/>
          <a:p>
            <a:pPr marL="404813" indent="-215900" rtl="0">
              <a:spcBef>
                <a:spcPts val="600"/>
              </a:spcBef>
              <a:spcAft>
                <a:spcPts val="0"/>
              </a:spcAft>
              <a:buFont typeface="Wingdings" panose="05000000000000000000" pitchFamily="2" charset="2"/>
              <a:buChar char="§"/>
            </a:pPr>
            <a:r>
              <a:rPr lang="en-US" dirty="0">
                <a:solidFill>
                  <a:srgbClr val="FFFFFF"/>
                </a:solidFill>
              </a:rPr>
              <a:t>Course of dimensionality problem</a:t>
            </a:r>
          </a:p>
          <a:p>
            <a:pPr marL="404813" indent="-215900">
              <a:spcBef>
                <a:spcPts val="600"/>
              </a:spcBef>
              <a:spcAft>
                <a:spcPts val="0"/>
              </a:spcAft>
              <a:buFont typeface="Wingdings" panose="05000000000000000000" pitchFamily="2" charset="2"/>
              <a:buChar char="§"/>
            </a:pPr>
            <a:r>
              <a:rPr lang="en-US" dirty="0">
                <a:solidFill>
                  <a:srgbClr val="FFFFFF"/>
                </a:solidFill>
              </a:rPr>
              <a:t>Feature Extraction</a:t>
            </a:r>
          </a:p>
          <a:p>
            <a:pPr marL="404813" indent="-215900" rtl="0">
              <a:spcBef>
                <a:spcPts val="600"/>
              </a:spcBef>
              <a:spcAft>
                <a:spcPts val="0"/>
              </a:spcAft>
              <a:buFont typeface="Wingdings" panose="05000000000000000000" pitchFamily="2" charset="2"/>
              <a:buChar char="§"/>
            </a:pPr>
            <a:r>
              <a:rPr lang="en-US" dirty="0">
                <a:solidFill>
                  <a:srgbClr val="FFFFFF"/>
                </a:solidFill>
              </a:rPr>
              <a:t>Feature Construction</a:t>
            </a:r>
          </a:p>
          <a:p>
            <a:pPr marL="404813" indent="-215900" rtl="0">
              <a:spcBef>
                <a:spcPts val="600"/>
              </a:spcBef>
              <a:spcAft>
                <a:spcPts val="0"/>
              </a:spcAft>
              <a:buFont typeface="Wingdings" panose="05000000000000000000" pitchFamily="2" charset="2"/>
              <a:buChar char="§"/>
            </a:pPr>
            <a:r>
              <a:rPr lang="it-IT" dirty="0">
                <a:solidFill>
                  <a:srgbClr val="FFFFFF"/>
                </a:solidFill>
              </a:rPr>
              <a:t>Feature </a:t>
            </a:r>
            <a:r>
              <a:rPr lang="en-US" dirty="0">
                <a:solidFill>
                  <a:srgbClr val="FFFFFF"/>
                </a:solidFill>
              </a:rPr>
              <a:t>Transformation</a:t>
            </a:r>
          </a:p>
          <a:p>
            <a:pPr marL="404813" indent="-215900" rtl="0">
              <a:spcBef>
                <a:spcPts val="600"/>
              </a:spcBef>
              <a:spcAft>
                <a:spcPts val="0"/>
              </a:spcAft>
              <a:buFont typeface="Wingdings" panose="05000000000000000000" pitchFamily="2" charset="2"/>
              <a:buChar char="§"/>
            </a:pPr>
            <a:r>
              <a:rPr lang="it-IT" dirty="0">
                <a:solidFill>
                  <a:srgbClr val="FFFFFF"/>
                </a:solidFill>
              </a:rPr>
              <a:t>Feature </a:t>
            </a:r>
            <a:r>
              <a:rPr lang="en-US" dirty="0">
                <a:solidFill>
                  <a:srgbClr val="FFFFFF"/>
                </a:solidFill>
              </a:rPr>
              <a:t>Reduction</a:t>
            </a:r>
          </a:p>
          <a:p>
            <a:pPr marL="404813" indent="-215900" rtl="0">
              <a:spcBef>
                <a:spcPts val="600"/>
              </a:spcBef>
              <a:spcAft>
                <a:spcPts val="0"/>
              </a:spcAft>
              <a:buFont typeface="Wingdings" panose="05000000000000000000" pitchFamily="2" charset="2"/>
              <a:buChar char="§"/>
            </a:pPr>
            <a:endParaRPr lang="en-US" dirty="0">
              <a:solidFill>
                <a:srgbClr val="FFFFFF"/>
              </a:solidFill>
            </a:endParaRPr>
          </a:p>
        </p:txBody>
      </p:sp>
      <p:sp>
        <p:nvSpPr>
          <p:cNvPr id="4" name="Segnaposto piè di pagina 3">
            <a:extLst>
              <a:ext uri="{FF2B5EF4-FFF2-40B4-BE49-F238E27FC236}">
                <a16:creationId xmlns:a16="http://schemas.microsoft.com/office/drawing/2014/main" id="{94E186FA-5C4C-4ED3-90C4-8DB38BD9C85F}"/>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5" name="Segnaposto numero diapositiva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rtlCol="0"/>
          <a:lstStyle/>
          <a:p>
            <a:pPr rtl="0"/>
            <a:fld id="{3A98EE3D-8CD1-4C3F-BD1C-C98C9596463C}" type="slidenum">
              <a:rPr lang="it-IT" smtClean="0"/>
              <a:t>7</a:t>
            </a:fld>
            <a:endParaRPr lang="it-IT" dirty="0"/>
          </a:p>
        </p:txBody>
      </p:sp>
      <p:graphicFrame>
        <p:nvGraphicFramePr>
          <p:cNvPr id="10" name="Segnaposto contenuto 9">
            <a:extLst>
              <a:ext uri="{FF2B5EF4-FFF2-40B4-BE49-F238E27FC236}">
                <a16:creationId xmlns:a16="http://schemas.microsoft.com/office/drawing/2014/main" id="{9A0B0050-EE2D-409A-B099-7BF45B6F03B3}"/>
              </a:ext>
            </a:extLst>
          </p:cNvPr>
          <p:cNvGraphicFramePr>
            <a:graphicFrameLocks noGrp="1"/>
          </p:cNvGraphicFramePr>
          <p:nvPr>
            <p:ph sz="half" idx="2"/>
            <p:extLst>
              <p:ext uri="{D42A27DB-BD31-4B8C-83A1-F6EECF244321}">
                <p14:modId xmlns:p14="http://schemas.microsoft.com/office/powerpoint/2010/main" val="1112553158"/>
              </p:ext>
            </p:extLst>
          </p:nvPr>
        </p:nvGraphicFramePr>
        <p:xfrm>
          <a:off x="6858000" y="1501628"/>
          <a:ext cx="4043514" cy="4107975"/>
        </p:xfrm>
        <a:graphic>
          <a:graphicData uri="http://schemas.openxmlformats.org/drawingml/2006/table">
            <a:tbl>
              <a:tblPr firstRow="1" firstCol="1" bandRow="1">
                <a:tableStyleId>{5C22544A-7EE6-4342-B048-85BDC9FD1C3A}</a:tableStyleId>
              </a:tblPr>
              <a:tblGrid>
                <a:gridCol w="867126">
                  <a:extLst>
                    <a:ext uri="{9D8B030D-6E8A-4147-A177-3AD203B41FA5}">
                      <a16:colId xmlns:a16="http://schemas.microsoft.com/office/drawing/2014/main" val="255974911"/>
                    </a:ext>
                  </a:extLst>
                </a:gridCol>
                <a:gridCol w="437342">
                  <a:extLst>
                    <a:ext uri="{9D8B030D-6E8A-4147-A177-3AD203B41FA5}">
                      <a16:colId xmlns:a16="http://schemas.microsoft.com/office/drawing/2014/main" val="846534166"/>
                    </a:ext>
                  </a:extLst>
                </a:gridCol>
                <a:gridCol w="2739046">
                  <a:extLst>
                    <a:ext uri="{9D8B030D-6E8A-4147-A177-3AD203B41FA5}">
                      <a16:colId xmlns:a16="http://schemas.microsoft.com/office/drawing/2014/main" val="1103906630"/>
                    </a:ext>
                  </a:extLst>
                </a:gridCol>
              </a:tblGrid>
              <a:tr h="113711">
                <a:tc>
                  <a:txBody>
                    <a:bodyPr/>
                    <a:lstStyle/>
                    <a:p>
                      <a:pPr algn="ctr">
                        <a:lnSpc>
                          <a:spcPct val="106000"/>
                        </a:lnSpc>
                        <a:spcAft>
                          <a:spcPts val="800"/>
                        </a:spcAft>
                      </a:pPr>
                      <a:r>
                        <a:rPr lang="en-GB" sz="700" spc="-5" dirty="0">
                          <a:effectLst/>
                        </a:rPr>
                        <a:t>Name</a:t>
                      </a:r>
                      <a:endParaRPr lang="it-IT"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Type</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Description</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704718765"/>
                  </a:ext>
                </a:extLst>
              </a:tr>
              <a:tr h="113711">
                <a:tc>
                  <a:txBody>
                    <a:bodyPr/>
                    <a:lstStyle/>
                    <a:p>
                      <a:pPr algn="ctr">
                        <a:lnSpc>
                          <a:spcPct val="106000"/>
                        </a:lnSpc>
                        <a:spcAft>
                          <a:spcPts val="800"/>
                        </a:spcAft>
                      </a:pPr>
                      <a:r>
                        <a:rPr lang="en-GB" sz="700" spc="-5">
                          <a:effectLst/>
                        </a:rPr>
                        <a:t>Win</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Binary</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1 if a team has won the game at the end</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2311807181"/>
                  </a:ext>
                </a:extLst>
              </a:tr>
              <a:tr h="232422">
                <a:tc>
                  <a:txBody>
                    <a:bodyPr/>
                    <a:lstStyle/>
                    <a:p>
                      <a:pPr algn="ctr">
                        <a:lnSpc>
                          <a:spcPct val="106000"/>
                        </a:lnSpc>
                        <a:spcAft>
                          <a:spcPts val="800"/>
                        </a:spcAft>
                      </a:pPr>
                      <a:r>
                        <a:rPr lang="en-GB" sz="700" spc="-5">
                          <a:effectLst/>
                        </a:rPr>
                        <a:t>Current_Gold</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number of coins that a team can actually spend</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552992978"/>
                  </a:ext>
                </a:extLst>
              </a:tr>
              <a:tr h="232422">
                <a:tc>
                  <a:txBody>
                    <a:bodyPr/>
                    <a:lstStyle/>
                    <a:p>
                      <a:pPr algn="ctr">
                        <a:lnSpc>
                          <a:spcPct val="106000"/>
                        </a:lnSpc>
                        <a:spcAft>
                          <a:spcPts val="800"/>
                        </a:spcAft>
                      </a:pPr>
                      <a:r>
                        <a:rPr lang="en-GB" sz="700" spc="-5">
                          <a:effectLst/>
                        </a:rPr>
                        <a:t>Total_Gold</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number of coins that a team have earned so far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918049850"/>
                  </a:ext>
                </a:extLst>
              </a:tr>
              <a:tr h="171801">
                <a:tc>
                  <a:txBody>
                    <a:bodyPr/>
                    <a:lstStyle/>
                    <a:p>
                      <a:pPr algn="ctr">
                        <a:lnSpc>
                          <a:spcPct val="106000"/>
                        </a:lnSpc>
                        <a:spcAft>
                          <a:spcPts val="800"/>
                        </a:spcAft>
                      </a:pPr>
                      <a:r>
                        <a:rPr lang="en-GB" sz="700" spc="-5">
                          <a:effectLst/>
                        </a:rPr>
                        <a:t>Total_Level</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dirty="0">
                          <a:effectLst/>
                        </a:rPr>
                        <a:t>the sum of levels of each player in a team as far</a:t>
                      </a:r>
                      <a:endParaRPr lang="it-IT"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629849676"/>
                  </a:ext>
                </a:extLst>
              </a:tr>
              <a:tr h="232422">
                <a:tc>
                  <a:txBody>
                    <a:bodyPr/>
                    <a:lstStyle/>
                    <a:p>
                      <a:pPr algn="ctr">
                        <a:lnSpc>
                          <a:spcPct val="106000"/>
                        </a:lnSpc>
                        <a:spcAft>
                          <a:spcPts val="800"/>
                        </a:spcAft>
                      </a:pPr>
                      <a:r>
                        <a:rPr lang="en-GB" sz="700" spc="-5" dirty="0" err="1">
                          <a:effectLst/>
                        </a:rPr>
                        <a:t>TotMinionsKilled</a:t>
                      </a:r>
                      <a:endParaRPr lang="it-IT"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600" dirty="0">
                          <a:effectLst/>
                        </a:rPr>
                        <a:t>the number of minions killed from a team so far</a:t>
                      </a:r>
                      <a:endParaRPr lang="it-IT"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204171997"/>
                  </a:ext>
                </a:extLst>
              </a:tr>
              <a:tr h="232422">
                <a:tc>
                  <a:txBody>
                    <a:bodyPr/>
                    <a:lstStyle/>
                    <a:p>
                      <a:pPr algn="ctr">
                        <a:lnSpc>
                          <a:spcPct val="106000"/>
                        </a:lnSpc>
                        <a:spcAft>
                          <a:spcPts val="800"/>
                        </a:spcAft>
                      </a:pPr>
                      <a:r>
                        <a:rPr lang="en-GB" sz="700" dirty="0" err="1">
                          <a:effectLst/>
                        </a:rPr>
                        <a:t>TotJnglMinionsKilled</a:t>
                      </a:r>
                      <a:endParaRPr lang="it-IT"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600">
                          <a:effectLst/>
                        </a:rPr>
                        <a:t>the number of minions killed from a team so far, in the jungle area.</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1242935352"/>
                  </a:ext>
                </a:extLst>
              </a:tr>
              <a:tr h="113711">
                <a:tc>
                  <a:txBody>
                    <a:bodyPr/>
                    <a:lstStyle/>
                    <a:p>
                      <a:pPr algn="ctr">
                        <a:lnSpc>
                          <a:spcPct val="106000"/>
                        </a:lnSpc>
                        <a:spcAft>
                          <a:spcPts val="800"/>
                        </a:spcAft>
                      </a:pPr>
                      <a:r>
                        <a:rPr lang="en-GB" sz="700" spc="-5">
                          <a:effectLst/>
                        </a:rPr>
                        <a:t>FirstKill</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Binary</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1 if the team has done the first kill, 0 otherwise</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977594627"/>
                  </a:ext>
                </a:extLst>
              </a:tr>
              <a:tr h="232422">
                <a:tc>
                  <a:txBody>
                    <a:bodyPr/>
                    <a:lstStyle/>
                    <a:p>
                      <a:pPr algn="ctr">
                        <a:lnSpc>
                          <a:spcPct val="106000"/>
                        </a:lnSpc>
                        <a:spcAft>
                          <a:spcPts val="800"/>
                        </a:spcAft>
                      </a:pPr>
                      <a:r>
                        <a:rPr lang="en-GB" sz="700" spc="-5">
                          <a:effectLst/>
                        </a:rPr>
                        <a:t>Kills</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total number of kills executing from a team so far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1079601979"/>
                  </a:ext>
                </a:extLst>
              </a:tr>
              <a:tr h="232422">
                <a:tc>
                  <a:txBody>
                    <a:bodyPr/>
                    <a:lstStyle/>
                    <a:p>
                      <a:pPr algn="ctr">
                        <a:lnSpc>
                          <a:spcPct val="106000"/>
                        </a:lnSpc>
                        <a:spcAft>
                          <a:spcPts val="800"/>
                        </a:spcAft>
                      </a:pPr>
                      <a:r>
                        <a:rPr lang="en-GB" sz="700" spc="-5" dirty="0">
                          <a:effectLst/>
                        </a:rPr>
                        <a:t>Deaths</a:t>
                      </a:r>
                      <a:endParaRPr lang="it-IT"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total number of kills executing from a team so far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2917696509"/>
                  </a:ext>
                </a:extLst>
              </a:tr>
              <a:tr h="232422">
                <a:tc>
                  <a:txBody>
                    <a:bodyPr/>
                    <a:lstStyle/>
                    <a:p>
                      <a:pPr algn="ctr">
                        <a:lnSpc>
                          <a:spcPct val="106000"/>
                        </a:lnSpc>
                        <a:spcAft>
                          <a:spcPts val="800"/>
                        </a:spcAft>
                      </a:pPr>
                      <a:r>
                        <a:rPr lang="en-GB" sz="700" spc="-5" dirty="0">
                          <a:effectLst/>
                        </a:rPr>
                        <a:t>Assists</a:t>
                      </a:r>
                      <a:endParaRPr lang="it-IT"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number of times a player in a team has participated in a kill</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4128522710"/>
                  </a:ext>
                </a:extLst>
              </a:tr>
              <a:tr h="232422">
                <a:tc>
                  <a:txBody>
                    <a:bodyPr/>
                    <a:lstStyle/>
                    <a:p>
                      <a:pPr algn="ctr">
                        <a:lnSpc>
                          <a:spcPct val="106000"/>
                        </a:lnSpc>
                        <a:spcAft>
                          <a:spcPts val="800"/>
                        </a:spcAft>
                      </a:pPr>
                      <a:r>
                        <a:rPr lang="en-GB" sz="700" spc="-5">
                          <a:effectLst/>
                        </a:rPr>
                        <a:t>WardPlaced</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total number of wards placed by a team so far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3846282722"/>
                  </a:ext>
                </a:extLst>
              </a:tr>
              <a:tr h="232422">
                <a:tc>
                  <a:txBody>
                    <a:bodyPr/>
                    <a:lstStyle/>
                    <a:p>
                      <a:pPr algn="ctr">
                        <a:lnSpc>
                          <a:spcPct val="106000"/>
                        </a:lnSpc>
                        <a:spcAft>
                          <a:spcPts val="800"/>
                        </a:spcAft>
                      </a:pPr>
                      <a:r>
                        <a:rPr lang="en-GB" sz="700" spc="-5">
                          <a:effectLst/>
                        </a:rPr>
                        <a:t>WardKilled</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total number of enemy wards killed by a team so far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3448459311"/>
                  </a:ext>
                </a:extLst>
              </a:tr>
              <a:tr h="113711">
                <a:tc>
                  <a:txBody>
                    <a:bodyPr/>
                    <a:lstStyle/>
                    <a:p>
                      <a:pPr algn="ctr">
                        <a:lnSpc>
                          <a:spcPct val="106000"/>
                        </a:lnSpc>
                        <a:spcAft>
                          <a:spcPts val="800"/>
                        </a:spcAft>
                      </a:pPr>
                      <a:r>
                        <a:rPr lang="en-GB" sz="700" spc="-5">
                          <a:effectLst/>
                        </a:rPr>
                        <a:t>FirstTower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Binary</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1 if the team has destroyed the first tower, 0 otherwise</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3929601718"/>
                  </a:ext>
                </a:extLst>
              </a:tr>
              <a:tr h="113711">
                <a:tc>
                  <a:txBody>
                    <a:bodyPr/>
                    <a:lstStyle/>
                    <a:p>
                      <a:pPr algn="ctr">
                        <a:lnSpc>
                          <a:spcPct val="106000"/>
                        </a:lnSpc>
                        <a:spcAft>
                          <a:spcPts val="800"/>
                        </a:spcAft>
                      </a:pPr>
                      <a:r>
                        <a:rPr lang="en-GB" sz="700" spc="-5">
                          <a:effectLst/>
                        </a:rPr>
                        <a:t>FirstInhibitor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Binary</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1 if the team has destroyed the first inhibitor, 0 otherwise</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815087281"/>
                  </a:ext>
                </a:extLst>
              </a:tr>
              <a:tr h="232422">
                <a:tc>
                  <a:txBody>
                    <a:bodyPr/>
                    <a:lstStyle/>
                    <a:p>
                      <a:pPr algn="ctr">
                        <a:lnSpc>
                          <a:spcPct val="106000"/>
                        </a:lnSpc>
                        <a:spcAft>
                          <a:spcPts val="800"/>
                        </a:spcAft>
                      </a:pPr>
                      <a:r>
                        <a:rPr lang="en-GB" sz="700" spc="-5">
                          <a:effectLst/>
                        </a:rPr>
                        <a:t>FirstTowerLane</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Nominal</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line’s name in which the fist tower has been destroyed</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2385642093"/>
                  </a:ext>
                </a:extLst>
              </a:tr>
              <a:tr h="232422">
                <a:tc>
                  <a:txBody>
                    <a:bodyPr/>
                    <a:lstStyle/>
                    <a:p>
                      <a:pPr algn="ctr">
                        <a:lnSpc>
                          <a:spcPct val="106000"/>
                        </a:lnSpc>
                        <a:spcAft>
                          <a:spcPts val="800"/>
                        </a:spcAft>
                      </a:pPr>
                      <a:r>
                        <a:rPr lang="en-GB" sz="700" spc="-5">
                          <a:effectLst/>
                        </a:rPr>
                        <a:t>TowerKills</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total number of towers destroyed by the team so far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3370875076"/>
                  </a:ext>
                </a:extLst>
              </a:tr>
              <a:tr h="232422">
                <a:tc>
                  <a:txBody>
                    <a:bodyPr/>
                    <a:lstStyle/>
                    <a:p>
                      <a:pPr algn="ctr">
                        <a:lnSpc>
                          <a:spcPct val="106000"/>
                        </a:lnSpc>
                        <a:spcAft>
                          <a:spcPts val="800"/>
                        </a:spcAft>
                      </a:pPr>
                      <a:r>
                        <a:rPr lang="en-GB" sz="700" spc="-5">
                          <a:effectLst/>
                        </a:rPr>
                        <a:t>Inhibitors</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total number of inhibitors destroyed by a team so far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3161181041"/>
                  </a:ext>
                </a:extLst>
              </a:tr>
              <a:tr h="113711">
                <a:tc>
                  <a:txBody>
                    <a:bodyPr/>
                    <a:lstStyle/>
                    <a:p>
                      <a:pPr algn="ctr">
                        <a:lnSpc>
                          <a:spcPct val="106000"/>
                        </a:lnSpc>
                        <a:spcAft>
                          <a:spcPts val="800"/>
                        </a:spcAft>
                      </a:pPr>
                      <a:r>
                        <a:rPr lang="en-GB" sz="700" spc="-5">
                          <a:effectLst/>
                        </a:rPr>
                        <a:t>FirstDragon</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Binary</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1 if the team has killed the first dragon, 0 otherwise</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223066667"/>
                  </a:ext>
                </a:extLst>
              </a:tr>
              <a:tr h="232422">
                <a:tc>
                  <a:txBody>
                    <a:bodyPr/>
                    <a:lstStyle/>
                    <a:p>
                      <a:pPr algn="ctr">
                        <a:lnSpc>
                          <a:spcPct val="106000"/>
                        </a:lnSpc>
                        <a:spcAft>
                          <a:spcPts val="800"/>
                        </a:spcAft>
                      </a:pPr>
                      <a:r>
                        <a:rPr lang="en-GB" sz="700" spc="-5">
                          <a:effectLst/>
                        </a:rPr>
                        <a:t>Dragons</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a:effectLst/>
                        </a:rPr>
                        <a:t>the total number of dragons killed by the team so far</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1856567017"/>
                  </a:ext>
                </a:extLst>
              </a:tr>
              <a:tr h="232422">
                <a:tc>
                  <a:txBody>
                    <a:bodyPr/>
                    <a:lstStyle/>
                    <a:p>
                      <a:pPr algn="ctr">
                        <a:lnSpc>
                          <a:spcPct val="106000"/>
                        </a:lnSpc>
                        <a:spcAft>
                          <a:spcPts val="800"/>
                        </a:spcAft>
                      </a:pPr>
                      <a:r>
                        <a:rPr lang="en-GB" sz="700" spc="-5">
                          <a:effectLst/>
                        </a:rPr>
                        <a:t>RiftHeralds</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ctr">
                        <a:lnSpc>
                          <a:spcPct val="106000"/>
                        </a:lnSpc>
                        <a:spcAft>
                          <a:spcPts val="800"/>
                        </a:spcAft>
                      </a:pPr>
                      <a:r>
                        <a:rPr lang="en-GB" sz="700" spc="-5">
                          <a:effectLst/>
                        </a:rPr>
                        <a:t>Numeric</a:t>
                      </a:r>
                      <a:endParaRPr lang="it-IT" sz="60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tc>
                  <a:txBody>
                    <a:bodyPr/>
                    <a:lstStyle/>
                    <a:p>
                      <a:pPr algn="just">
                        <a:lnSpc>
                          <a:spcPct val="106000"/>
                        </a:lnSpc>
                        <a:spcAft>
                          <a:spcPts val="800"/>
                        </a:spcAft>
                      </a:pPr>
                      <a:r>
                        <a:rPr lang="en-GB" sz="700" spc="-5" dirty="0">
                          <a:effectLst/>
                        </a:rPr>
                        <a:t>the total number of rift heralds killed by the team so far</a:t>
                      </a:r>
                      <a:endParaRPr lang="it-IT"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868" marR="38868" marT="0" marB="0"/>
                </a:tc>
                <a:extLst>
                  <a:ext uri="{0D108BD9-81ED-4DB2-BD59-A6C34878D82A}">
                    <a16:rowId xmlns:a16="http://schemas.microsoft.com/office/drawing/2014/main" val="1598156556"/>
                  </a:ext>
                </a:extLst>
              </a:tr>
            </a:tbl>
          </a:graphicData>
        </a:graphic>
      </p:graphicFrame>
      <p:sp>
        <p:nvSpPr>
          <p:cNvPr id="11" name="CasellaDiTesto 10">
            <a:extLst>
              <a:ext uri="{FF2B5EF4-FFF2-40B4-BE49-F238E27FC236}">
                <a16:creationId xmlns:a16="http://schemas.microsoft.com/office/drawing/2014/main" id="{0F9149AC-332C-48D3-99D0-39581EC345A2}"/>
              </a:ext>
            </a:extLst>
          </p:cNvPr>
          <p:cNvSpPr txBox="1"/>
          <p:nvPr/>
        </p:nvSpPr>
        <p:spPr>
          <a:xfrm>
            <a:off x="6858000" y="5698251"/>
            <a:ext cx="4043514" cy="261610"/>
          </a:xfrm>
          <a:prstGeom prst="rect">
            <a:avLst/>
          </a:prstGeom>
          <a:noFill/>
        </p:spPr>
        <p:txBody>
          <a:bodyPr wrap="square" rtlCol="0">
            <a:spAutoFit/>
          </a:bodyPr>
          <a:lstStyle/>
          <a:p>
            <a:pPr algn="ctr"/>
            <a:r>
              <a:rPr lang="en-US" sz="1100" dirty="0"/>
              <a:t>Raw Information for each team (BLUE-RED) for each minute (10-15)</a:t>
            </a:r>
          </a:p>
        </p:txBody>
      </p:sp>
    </p:spTree>
    <p:extLst>
      <p:ext uri="{BB962C8B-B14F-4D97-AF65-F5344CB8AC3E}">
        <p14:creationId xmlns:p14="http://schemas.microsoft.com/office/powerpoint/2010/main" val="342681096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8</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en-US" b="1" dirty="0"/>
              <a:t>Pre-Processing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6"/>
            <a:ext cx="9830804" cy="1131610"/>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Feature Extraction</a:t>
            </a:r>
          </a:p>
          <a:p>
            <a:pPr marL="464058" lvl="1" indent="-171450" algn="just">
              <a:lnSpc>
                <a:spcPct val="90000"/>
              </a:lnSpc>
              <a:spcBef>
                <a:spcPts val="600"/>
              </a:spcBef>
              <a:spcAft>
                <a:spcPts val="0"/>
              </a:spcAft>
              <a:buFont typeface="Wingdings" panose="05000000000000000000" pitchFamily="2" charset="2"/>
              <a:buChar char="§"/>
            </a:pPr>
            <a:r>
              <a:rPr lang="en-US" sz="1400" dirty="0"/>
              <a:t>Each numerical attribute can be seen in terms of difference</a:t>
            </a:r>
          </a:p>
          <a:p>
            <a:pPr marL="464058" lvl="1" indent="-171450" algn="just">
              <a:lnSpc>
                <a:spcPct val="90000"/>
              </a:lnSpc>
              <a:spcBef>
                <a:spcPts val="600"/>
              </a:spcBef>
              <a:spcAft>
                <a:spcPts val="0"/>
              </a:spcAft>
              <a:buFont typeface="Wingdings" panose="05000000000000000000" pitchFamily="2" charset="2"/>
              <a:buChar char="§"/>
            </a:pPr>
            <a:r>
              <a:rPr lang="en-US" sz="1400" dirty="0"/>
              <a:t>4 attributes are replaced by 1</a:t>
            </a:r>
          </a:p>
          <a:p>
            <a:pPr marL="464058" lvl="1" indent="-171450" algn="just">
              <a:lnSpc>
                <a:spcPct val="90000"/>
              </a:lnSpc>
              <a:spcBef>
                <a:spcPts val="600"/>
              </a:spcBef>
              <a:spcAft>
                <a:spcPts val="0"/>
              </a:spcAft>
              <a:buFont typeface="Wingdings" panose="05000000000000000000" pitchFamily="2" charset="2"/>
              <a:buChar char="§"/>
            </a:pPr>
            <a:r>
              <a:rPr lang="en-US" sz="1400" dirty="0"/>
              <a:t>E.g. attribute levels can be seen</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451D1415-D4E9-454D-BE11-92B88DBC86F8}"/>
                  </a:ext>
                </a:extLst>
              </p:cNvPr>
              <p:cNvSpPr txBox="1"/>
              <p:nvPr/>
            </p:nvSpPr>
            <p:spPr>
              <a:xfrm>
                <a:off x="425042" y="3705876"/>
                <a:ext cx="11341915" cy="415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𝐷𝑖𝑓𝑓𝐿𝑒𝑣𝑒𝑙</m:t>
                      </m:r>
                      <m:r>
                        <a:rPr lang="it-IT" b="0" i="1" smtClean="0">
                          <a:latin typeface="Cambria Math" panose="02040503050406030204" pitchFamily="18" charset="0"/>
                        </a:rPr>
                        <m:t>𝑠</m:t>
                      </m:r>
                      <m:r>
                        <a:rPr lang="it-IT" i="0">
                          <a:latin typeface="Cambria Math" panose="02040503050406030204" pitchFamily="18" charset="0"/>
                        </a:rPr>
                        <m:t>=</m:t>
                      </m:r>
                      <m:d>
                        <m:dPr>
                          <m:ctrlPr>
                            <a:rPr lang="it-IT" i="1">
                              <a:solidFill>
                                <a:srgbClr val="836967"/>
                              </a:solidFill>
                              <a:latin typeface="Cambria Math" panose="02040503050406030204" pitchFamily="18" charset="0"/>
                            </a:rPr>
                          </m:ctrlPr>
                        </m:dPr>
                        <m:e>
                          <m:r>
                            <a:rPr lang="it-IT" i="1">
                              <a:latin typeface="Cambria Math" panose="02040503050406030204" pitchFamily="18" charset="0"/>
                            </a:rPr>
                            <m:t>𝑅𝐸</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𝐷</m:t>
                              </m:r>
                            </m:e>
                            <m:sub>
                              <m:r>
                                <a:rPr lang="it-IT" i="0">
                                  <a:latin typeface="Cambria Math" panose="02040503050406030204" pitchFamily="18" charset="0"/>
                                </a:rPr>
                                <m:t>15</m:t>
                              </m:r>
                              <m:r>
                                <a:rPr lang="it-IT" i="1">
                                  <a:latin typeface="Cambria Math" panose="02040503050406030204" pitchFamily="18" charset="0"/>
                                </a:rPr>
                                <m:t>𝑀𝑖</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𝑛</m:t>
                                  </m:r>
                                </m:e>
                                <m:sub>
                                  <m:r>
                                    <a:rPr lang="it-IT" i="1">
                                      <a:latin typeface="Cambria Math" panose="02040503050406030204" pitchFamily="18" charset="0"/>
                                    </a:rPr>
                                    <m:t>𝑇𝑜𝑡𝐿𝑒𝑣𝑒𝑙</m:t>
                                  </m:r>
                                </m:sub>
                              </m:sSub>
                            </m:sub>
                          </m:sSub>
                          <m:r>
                            <a:rPr lang="it-IT" i="0">
                              <a:latin typeface="Cambria Math" panose="02040503050406030204" pitchFamily="18" charset="0"/>
                            </a:rPr>
                            <m:t>− </m:t>
                          </m:r>
                          <m:r>
                            <a:rPr lang="it-IT" i="1">
                              <a:latin typeface="Cambria Math" panose="02040503050406030204" pitchFamily="18" charset="0"/>
                            </a:rPr>
                            <m:t>𝑅𝐸</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𝐷</m:t>
                              </m:r>
                            </m:e>
                            <m:sub>
                              <m:r>
                                <a:rPr lang="it-IT" i="0">
                                  <a:latin typeface="Cambria Math" panose="02040503050406030204" pitchFamily="18" charset="0"/>
                                </a:rPr>
                                <m:t>10</m:t>
                              </m:r>
                              <m:r>
                                <a:rPr lang="it-IT" i="1">
                                  <a:latin typeface="Cambria Math" panose="02040503050406030204" pitchFamily="18" charset="0"/>
                                </a:rPr>
                                <m:t>𝑀𝑖</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𝑛</m:t>
                                  </m:r>
                                </m:e>
                                <m:sub>
                                  <m:r>
                                    <a:rPr lang="it-IT" i="1">
                                      <a:latin typeface="Cambria Math" panose="02040503050406030204" pitchFamily="18" charset="0"/>
                                    </a:rPr>
                                    <m:t>𝑇𝑜𝑡𝐿𝑒𝑣𝑒𝑙</m:t>
                                  </m:r>
                                </m:sub>
                              </m:sSub>
                            </m:sub>
                          </m:sSub>
                        </m:e>
                      </m:d>
                      <m:r>
                        <a:rPr lang="it-IT" i="0">
                          <a:latin typeface="Cambria Math" panose="02040503050406030204" pitchFamily="18" charset="0"/>
                        </a:rPr>
                        <m:t>−</m:t>
                      </m:r>
                      <m:d>
                        <m:dPr>
                          <m:ctrlPr>
                            <a:rPr lang="it-IT" i="1">
                              <a:latin typeface="Cambria Math" panose="02040503050406030204" pitchFamily="18" charset="0"/>
                            </a:rPr>
                          </m:ctrlPr>
                        </m:dPr>
                        <m:e>
                          <m:r>
                            <a:rPr lang="it-IT" i="1">
                              <a:latin typeface="Cambria Math" panose="02040503050406030204" pitchFamily="18" charset="0"/>
                            </a:rPr>
                            <m:t>𝐵𝐿𝑈</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𝐸</m:t>
                              </m:r>
                            </m:e>
                            <m:sub>
                              <m:r>
                                <a:rPr lang="it-IT" i="0">
                                  <a:latin typeface="Cambria Math" panose="02040503050406030204" pitchFamily="18" charset="0"/>
                                </a:rPr>
                                <m:t>15</m:t>
                              </m:r>
                              <m:r>
                                <a:rPr lang="it-IT" i="1">
                                  <a:latin typeface="Cambria Math" panose="02040503050406030204" pitchFamily="18" charset="0"/>
                                </a:rPr>
                                <m:t>𝑀𝑖</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𝑛</m:t>
                                  </m:r>
                                </m:e>
                                <m:sub>
                                  <m:r>
                                    <a:rPr lang="it-IT" i="1">
                                      <a:latin typeface="Cambria Math" panose="02040503050406030204" pitchFamily="18" charset="0"/>
                                    </a:rPr>
                                    <m:t>𝑇𝑜𝑡𝐿𝑒𝑣𝑒𝑙</m:t>
                                  </m:r>
                                </m:sub>
                              </m:sSub>
                            </m:sub>
                          </m:sSub>
                          <m:r>
                            <a:rPr lang="it-IT" i="0">
                              <a:latin typeface="Cambria Math" panose="02040503050406030204" pitchFamily="18" charset="0"/>
                            </a:rPr>
                            <m:t>−</m:t>
                          </m:r>
                          <m:r>
                            <a:rPr lang="it-IT" i="1">
                              <a:latin typeface="Cambria Math" panose="02040503050406030204" pitchFamily="18" charset="0"/>
                            </a:rPr>
                            <m:t>𝐵𝐿𝑈</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𝐸</m:t>
                              </m:r>
                            </m:e>
                            <m:sub>
                              <m:r>
                                <a:rPr lang="it-IT" i="0">
                                  <a:latin typeface="Cambria Math" panose="02040503050406030204" pitchFamily="18" charset="0"/>
                                </a:rPr>
                                <m:t>10</m:t>
                              </m:r>
                              <m:r>
                                <a:rPr lang="it-IT" i="1">
                                  <a:latin typeface="Cambria Math" panose="02040503050406030204" pitchFamily="18" charset="0"/>
                                </a:rPr>
                                <m:t>𝑀𝑖</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𝑛</m:t>
                                  </m:r>
                                </m:e>
                                <m:sub>
                                  <m:r>
                                    <a:rPr lang="it-IT" i="1">
                                      <a:latin typeface="Cambria Math" panose="02040503050406030204" pitchFamily="18" charset="0"/>
                                    </a:rPr>
                                    <m:t>𝑇𝑜𝑡𝐿𝑒𝑣𝑒𝑙</m:t>
                                  </m:r>
                                </m:sub>
                              </m:sSub>
                            </m:sub>
                          </m:sSub>
                        </m:e>
                      </m:d>
                    </m:oMath>
                  </m:oMathPara>
                </a14:m>
                <a:endParaRPr lang="it-IT" dirty="0"/>
              </a:p>
            </p:txBody>
          </p:sp>
        </mc:Choice>
        <mc:Fallback xmlns="">
          <p:sp>
            <p:nvSpPr>
              <p:cNvPr id="11" name="CasellaDiTesto 10">
                <a:extLst>
                  <a:ext uri="{FF2B5EF4-FFF2-40B4-BE49-F238E27FC236}">
                    <a16:creationId xmlns:a16="http://schemas.microsoft.com/office/drawing/2014/main" id="{451D1415-D4E9-454D-BE11-92B88DBC86F8}"/>
                  </a:ext>
                </a:extLst>
              </p:cNvPr>
              <p:cNvSpPr txBox="1">
                <a:spLocks noRot="1" noChangeAspect="1" noMove="1" noResize="1" noEditPoints="1" noAdjustHandles="1" noChangeArrowheads="1" noChangeShapeType="1" noTextEdit="1"/>
              </p:cNvSpPr>
              <p:nvPr/>
            </p:nvSpPr>
            <p:spPr>
              <a:xfrm>
                <a:off x="425042" y="3705876"/>
                <a:ext cx="11341915" cy="415178"/>
              </a:xfrm>
              <a:prstGeom prst="rect">
                <a:avLst/>
              </a:prstGeom>
              <a:blipFill>
                <a:blip r:embed="rId4"/>
                <a:stretch>
                  <a:fillRect b="-5882"/>
                </a:stretch>
              </a:blipFill>
            </p:spPr>
            <p:txBody>
              <a:bodyPr/>
              <a:lstStyle/>
              <a:p>
                <a:r>
                  <a:rPr lang="it-IT">
                    <a:noFill/>
                  </a:rPr>
                  <a:t> </a:t>
                </a:r>
              </a:p>
            </p:txBody>
          </p:sp>
        </mc:Fallback>
      </mc:AlternateContent>
    </p:spTree>
    <p:extLst>
      <p:ext uri="{BB962C8B-B14F-4D97-AF65-F5344CB8AC3E}">
        <p14:creationId xmlns:p14="http://schemas.microsoft.com/office/powerpoint/2010/main" val="2075827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descr="Un uomo e una donna che analizzano alcuni documenti">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Segnaposto piè di pagina 2">
            <a:extLst>
              <a:ext uri="{FF2B5EF4-FFF2-40B4-BE49-F238E27FC236}">
                <a16:creationId xmlns:a16="http://schemas.microsoft.com/office/drawing/2014/main" id="{74F887AB-AE63-4AD3-BA85-0F4412B6598D}"/>
              </a:ext>
            </a:extLst>
          </p:cNvPr>
          <p:cNvSpPr>
            <a:spLocks noGrp="1"/>
          </p:cNvSpPr>
          <p:nvPr>
            <p:ph type="ftr" sz="quarter" idx="11"/>
          </p:nvPr>
        </p:nvSpPr>
        <p:spPr/>
        <p:txBody>
          <a:bodyPr rtlCol="0"/>
          <a:lstStyle/>
          <a:p>
            <a:pPr rtl="0"/>
            <a:r>
              <a:rPr lang="en-US" sz="900" dirty="0">
                <a:solidFill>
                  <a:srgbClr val="FFFFFF"/>
                </a:solidFill>
              </a:rPr>
              <a:t>League of Legends match predictor</a:t>
            </a:r>
            <a:endParaRPr lang="it-IT" dirty="0"/>
          </a:p>
        </p:txBody>
      </p:sp>
      <p:sp>
        <p:nvSpPr>
          <p:cNvPr id="14" name="Segnaposto numero diapositiva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rtlCol="0"/>
          <a:lstStyle/>
          <a:p>
            <a:pPr rtl="0"/>
            <a:fld id="{3A98EE3D-8CD1-4C3F-BD1C-C98C9596463C}" type="slidenum">
              <a:rPr lang="it-IT" smtClean="0"/>
              <a:pPr rtl="0"/>
              <a:t>9</a:t>
            </a:fld>
            <a:endParaRPr lang="it-IT" dirty="0"/>
          </a:p>
        </p:txBody>
      </p:sp>
      <p:sp>
        <p:nvSpPr>
          <p:cNvPr id="2" name="Titolo 1">
            <a:extLst>
              <a:ext uri="{FF2B5EF4-FFF2-40B4-BE49-F238E27FC236}">
                <a16:creationId xmlns:a16="http://schemas.microsoft.com/office/drawing/2014/main" id="{EC6C92D3-8AE6-4260-8F63-97ED33A064D5}"/>
              </a:ext>
            </a:extLst>
          </p:cNvPr>
          <p:cNvSpPr>
            <a:spLocks noGrp="1"/>
          </p:cNvSpPr>
          <p:nvPr>
            <p:ph type="title"/>
          </p:nvPr>
        </p:nvSpPr>
        <p:spPr/>
        <p:txBody>
          <a:bodyPr rtlCol="0"/>
          <a:lstStyle/>
          <a:p>
            <a:pPr rtl="0"/>
            <a:r>
              <a:rPr lang="en-US" b="1" dirty="0"/>
              <a:t>Pre-Processing</a:t>
            </a:r>
          </a:p>
        </p:txBody>
      </p:sp>
      <p:sp>
        <p:nvSpPr>
          <p:cNvPr id="9" name="Segnaposto contenuto 5">
            <a:extLst>
              <a:ext uri="{FF2B5EF4-FFF2-40B4-BE49-F238E27FC236}">
                <a16:creationId xmlns:a16="http://schemas.microsoft.com/office/drawing/2014/main" id="{8DA27801-0EBE-44AE-AC22-C2C1EB0459FF}"/>
              </a:ext>
            </a:extLst>
          </p:cNvPr>
          <p:cNvSpPr>
            <a:spLocks noGrp="1"/>
          </p:cNvSpPr>
          <p:nvPr>
            <p:ph sz="half" idx="1"/>
          </p:nvPr>
        </p:nvSpPr>
        <p:spPr>
          <a:xfrm>
            <a:off x="747713" y="1812925"/>
            <a:ext cx="9830804" cy="3849643"/>
          </a:xfrm>
        </p:spPr>
        <p:txBody>
          <a:bodyPr numCol="1" spcCol="540000" rtlCol="0">
            <a:normAutofit/>
          </a:bodyPr>
          <a:lstStyle/>
          <a:p>
            <a:pPr marL="171450" indent="-171450" algn="just" rtl="0">
              <a:lnSpc>
                <a:spcPct val="90000"/>
              </a:lnSpc>
              <a:spcBef>
                <a:spcPts val="600"/>
              </a:spcBef>
              <a:spcAft>
                <a:spcPts val="0"/>
              </a:spcAft>
              <a:buFont typeface="Wingdings" panose="05000000000000000000" pitchFamily="2" charset="2"/>
              <a:buChar char="§"/>
            </a:pPr>
            <a:r>
              <a:rPr lang="en-US" sz="1600" dirty="0"/>
              <a:t>Feature Construction</a:t>
            </a:r>
          </a:p>
          <a:p>
            <a:pPr marL="464058" lvl="1" indent="-171450" algn="just">
              <a:lnSpc>
                <a:spcPct val="90000"/>
              </a:lnSpc>
              <a:spcBef>
                <a:spcPts val="600"/>
              </a:spcBef>
              <a:spcAft>
                <a:spcPts val="0"/>
              </a:spcAft>
              <a:buFont typeface="Wingdings" panose="05000000000000000000" pitchFamily="2" charset="2"/>
              <a:buChar char="§"/>
            </a:pPr>
            <a:r>
              <a:rPr lang="en-US" sz="1400" dirty="0"/>
              <a:t>Domination Ratio: how well team is playing</a:t>
            </a:r>
          </a:p>
          <a:p>
            <a:pPr marL="464058" lvl="1" indent="-171450" algn="just">
              <a:lnSpc>
                <a:spcPct val="90000"/>
              </a:lnSpc>
              <a:spcBef>
                <a:spcPts val="600"/>
              </a:spcBef>
              <a:spcAft>
                <a:spcPts val="0"/>
              </a:spcAft>
              <a:buFont typeface="Wingdings" panose="05000000000000000000" pitchFamily="2" charset="2"/>
              <a:buChar char="§"/>
            </a:pPr>
            <a:endParaRPr lang="en-US" sz="1400" dirty="0"/>
          </a:p>
          <a:p>
            <a:pPr marL="464058" lvl="1" indent="-171450" algn="just">
              <a:lnSpc>
                <a:spcPct val="90000"/>
              </a:lnSpc>
              <a:spcBef>
                <a:spcPts val="600"/>
              </a:spcBef>
              <a:spcAft>
                <a:spcPts val="0"/>
              </a:spcAft>
              <a:buFont typeface="Wingdings" panose="05000000000000000000" pitchFamily="2" charset="2"/>
              <a:buChar char="§"/>
            </a:pPr>
            <a:endParaRPr lang="en-US" sz="1400" dirty="0"/>
          </a:p>
          <a:p>
            <a:pPr marL="464058" lvl="1" indent="-171450" algn="just">
              <a:lnSpc>
                <a:spcPct val="90000"/>
              </a:lnSpc>
              <a:spcBef>
                <a:spcPts val="600"/>
              </a:spcBef>
              <a:spcAft>
                <a:spcPts val="0"/>
              </a:spcAft>
              <a:buFont typeface="Wingdings" panose="05000000000000000000" pitchFamily="2" charset="2"/>
              <a:buChar char="§"/>
            </a:pPr>
            <a:endParaRPr lang="en-US" sz="1400" dirty="0"/>
          </a:p>
          <a:p>
            <a:pPr marL="464058" lvl="1" indent="-171450" algn="just">
              <a:lnSpc>
                <a:spcPct val="90000"/>
              </a:lnSpc>
              <a:spcBef>
                <a:spcPts val="600"/>
              </a:spcBef>
              <a:spcAft>
                <a:spcPts val="0"/>
              </a:spcAft>
              <a:buFont typeface="Wingdings" panose="05000000000000000000" pitchFamily="2" charset="2"/>
              <a:buChar char="§"/>
            </a:pPr>
            <a:endParaRPr lang="en-US" sz="1400" dirty="0"/>
          </a:p>
          <a:p>
            <a:pPr marL="464058" lvl="1" indent="-171450" algn="just">
              <a:lnSpc>
                <a:spcPct val="90000"/>
              </a:lnSpc>
              <a:spcBef>
                <a:spcPts val="600"/>
              </a:spcBef>
              <a:spcAft>
                <a:spcPts val="0"/>
              </a:spcAft>
              <a:buFont typeface="Wingdings" panose="05000000000000000000" pitchFamily="2" charset="2"/>
              <a:buChar char="§"/>
            </a:pPr>
            <a:endParaRPr lang="en-US" sz="1400" dirty="0"/>
          </a:p>
          <a:p>
            <a:pPr marL="464058" lvl="1" indent="-171450" algn="just">
              <a:lnSpc>
                <a:spcPct val="90000"/>
              </a:lnSpc>
              <a:spcBef>
                <a:spcPts val="600"/>
              </a:spcBef>
              <a:spcAft>
                <a:spcPts val="0"/>
              </a:spcAft>
              <a:buFont typeface="Wingdings" panose="05000000000000000000" pitchFamily="2" charset="2"/>
              <a:buChar char="§"/>
            </a:pPr>
            <a:r>
              <a:rPr lang="en-US" sz="1400" dirty="0"/>
              <a:t>Ward Vision : how good is the team's vision in the map</a:t>
            </a:r>
          </a:p>
          <a:p>
            <a:pPr marL="464058" lvl="1" indent="-171450" algn="just">
              <a:lnSpc>
                <a:spcPct val="90000"/>
              </a:lnSpc>
              <a:spcBef>
                <a:spcPts val="600"/>
              </a:spcBef>
              <a:spcAft>
                <a:spcPts val="0"/>
              </a:spcAft>
              <a:buFont typeface="Wingdings" panose="05000000000000000000" pitchFamily="2" charset="2"/>
              <a:buChar char="§"/>
            </a:pPr>
            <a:endParaRPr lang="en-US" sz="1400" dirty="0"/>
          </a:p>
          <a:p>
            <a:pPr marL="464058" lvl="1" indent="-171450" algn="just">
              <a:lnSpc>
                <a:spcPct val="90000"/>
              </a:lnSpc>
              <a:spcBef>
                <a:spcPts val="600"/>
              </a:spcBef>
              <a:spcAft>
                <a:spcPts val="0"/>
              </a:spcAft>
              <a:buFont typeface="Wingdings" panose="05000000000000000000" pitchFamily="2" charset="2"/>
              <a:buChar char="§"/>
            </a:pPr>
            <a:endParaRPr lang="en-US" sz="1400" dirty="0"/>
          </a:p>
          <a:p>
            <a:pPr marL="646938" lvl="2" indent="-171450" algn="just">
              <a:lnSpc>
                <a:spcPct val="90000"/>
              </a:lnSpc>
              <a:spcBef>
                <a:spcPts val="600"/>
              </a:spcBef>
              <a:spcAft>
                <a:spcPts val="0"/>
              </a:spcAft>
              <a:buFont typeface="Wingdings" panose="05000000000000000000" pitchFamily="2" charset="2"/>
              <a:buChar char="§"/>
            </a:pPr>
            <a:endParaRPr lang="en-US" sz="1000" dirty="0"/>
          </a:p>
          <a:p>
            <a:pPr marL="646938" lvl="2" indent="-171450" algn="just">
              <a:lnSpc>
                <a:spcPct val="90000"/>
              </a:lnSpc>
              <a:spcBef>
                <a:spcPts val="600"/>
              </a:spcBef>
              <a:spcAft>
                <a:spcPts val="0"/>
              </a:spcAft>
              <a:buFont typeface="Wingdings" panose="05000000000000000000" pitchFamily="2" charset="2"/>
              <a:buChar char="§"/>
            </a:pPr>
            <a:r>
              <a:rPr lang="en-US" sz="1000" dirty="0"/>
              <a:t>Calculated for each minute (10 and 15)</a:t>
            </a:r>
          </a:p>
          <a:p>
            <a:pPr marL="646938" lvl="2" indent="-171450" algn="just">
              <a:lnSpc>
                <a:spcPct val="90000"/>
              </a:lnSpc>
              <a:spcBef>
                <a:spcPts val="600"/>
              </a:spcBef>
              <a:spcAft>
                <a:spcPts val="0"/>
              </a:spcAft>
              <a:buFont typeface="Wingdings" panose="05000000000000000000" pitchFamily="2" charset="2"/>
              <a:buChar char="§"/>
            </a:pPr>
            <a:r>
              <a:rPr lang="en-US" sz="1000" dirty="0"/>
              <a:t>Then applied feature extraction</a:t>
            </a:r>
          </a:p>
          <a:p>
            <a:pPr marL="464058" lvl="1" indent="-171450" algn="just">
              <a:lnSpc>
                <a:spcPct val="90000"/>
              </a:lnSpc>
              <a:spcBef>
                <a:spcPts val="600"/>
              </a:spcBef>
              <a:spcAft>
                <a:spcPts val="0"/>
              </a:spcAft>
              <a:buFont typeface="Wingdings" panose="05000000000000000000" pitchFamily="2" charset="2"/>
              <a:buChar char="§"/>
            </a:pPr>
            <a:endParaRPr lang="en-US" sz="1400" dirty="0"/>
          </a:p>
          <a:p>
            <a:pPr marL="292608" lvl="1" indent="0" algn="just">
              <a:lnSpc>
                <a:spcPct val="90000"/>
              </a:lnSpc>
              <a:spcBef>
                <a:spcPts val="600"/>
              </a:spcBef>
              <a:spcAft>
                <a:spcPts val="0"/>
              </a:spcAft>
              <a:buNone/>
            </a:pPr>
            <a:endParaRPr lang="en-US" sz="1400" dirty="0"/>
          </a:p>
          <a:p>
            <a:pPr marL="292608" lvl="1" indent="0" algn="just">
              <a:lnSpc>
                <a:spcPct val="90000"/>
              </a:lnSpc>
              <a:spcBef>
                <a:spcPts val="600"/>
              </a:spcBef>
              <a:spcAft>
                <a:spcPts val="0"/>
              </a:spcAft>
              <a:buNone/>
            </a:pPr>
            <a:endParaRPr lang="en-US" sz="1400" dirty="0"/>
          </a:p>
          <a:p>
            <a:pPr marL="464058" lvl="1" indent="-171450" algn="just">
              <a:lnSpc>
                <a:spcPct val="90000"/>
              </a:lnSpc>
              <a:spcBef>
                <a:spcPts val="600"/>
              </a:spcBef>
              <a:spcAft>
                <a:spcPts val="0"/>
              </a:spcAft>
              <a:buFont typeface="Wingdings" panose="05000000000000000000" pitchFamily="2" charset="2"/>
              <a:buChar char="§"/>
            </a:pPr>
            <a:endParaRPr lang="en-US" sz="1400" dirty="0"/>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FD1E3E9B-C9F6-444E-B807-FBF51B47DBE4}"/>
                  </a:ext>
                </a:extLst>
              </p:cNvPr>
              <p:cNvSpPr txBox="1"/>
              <p:nvPr/>
            </p:nvSpPr>
            <p:spPr>
              <a:xfrm>
                <a:off x="2586453" y="2601937"/>
                <a:ext cx="6153324" cy="7801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1400" i="1" smtClean="0">
                          <a:latin typeface="Cambria Math" panose="02040503050406030204" pitchFamily="18" charset="0"/>
                        </a:rPr>
                        <m:t>𝐷𝑜𝑚𝑅𝑎𝑡𝑖𝑜</m:t>
                      </m:r>
                      <m:r>
                        <a:rPr lang="it-IT" sz="1400" i="0">
                          <a:latin typeface="Cambria Math" panose="02040503050406030204" pitchFamily="18" charset="0"/>
                        </a:rPr>
                        <m:t>=</m:t>
                      </m:r>
                      <m:d>
                        <m:dPr>
                          <m:begChr m:val="{"/>
                          <m:endChr m:val=""/>
                          <m:ctrlPr>
                            <a:rPr lang="it-IT" sz="1400" i="1">
                              <a:solidFill>
                                <a:srgbClr val="836967"/>
                              </a:solidFill>
                              <a:latin typeface="Cambria Math" panose="02040503050406030204" pitchFamily="18" charset="0"/>
                            </a:rPr>
                          </m:ctrlPr>
                        </m:dPr>
                        <m:e>
                          <m:eqArr>
                            <m:eqArrPr>
                              <m:ctrlPr>
                                <a:rPr lang="it-IT" sz="1400" i="1">
                                  <a:solidFill>
                                    <a:srgbClr val="836967"/>
                                  </a:solidFill>
                                  <a:latin typeface="Cambria Math" panose="02040503050406030204" pitchFamily="18" charset="0"/>
                                </a:rPr>
                              </m:ctrlPr>
                            </m:eqArrPr>
                            <m:e>
                              <m:r>
                                <a:rPr lang="it-IT" sz="1400" i="0">
                                  <a:latin typeface="Cambria Math" panose="02040503050406030204" pitchFamily="18" charset="0"/>
                                </a:rPr>
                                <m:t>&amp;</m:t>
                              </m:r>
                              <m:m>
                                <m:mPr>
                                  <m:plcHide m:val="on"/>
                                  <m:mcs>
                                    <m:mc>
                                      <m:mcPr>
                                        <m:count m:val="2"/>
                                        <m:mcJc m:val="center"/>
                                      </m:mcPr>
                                    </m:mc>
                                  </m:mcs>
                                  <m:ctrlPr>
                                    <a:rPr lang="it-IT" sz="1400" i="1">
                                      <a:solidFill>
                                        <a:srgbClr val="836967"/>
                                      </a:solidFill>
                                      <a:latin typeface="Cambria Math" panose="02040503050406030204" pitchFamily="18" charset="0"/>
                                    </a:rPr>
                                  </m:ctrlPr>
                                </m:mPr>
                                <m:mr>
                                  <m:e>
                                    <m:f>
                                      <m:fPr>
                                        <m:ctrlPr>
                                          <a:rPr lang="it-IT" sz="1400" i="1">
                                            <a:solidFill>
                                              <a:srgbClr val="836967"/>
                                            </a:solidFill>
                                            <a:latin typeface="Cambria Math" panose="02040503050406030204" pitchFamily="18" charset="0"/>
                                          </a:rPr>
                                        </m:ctrlPr>
                                      </m:fPr>
                                      <m:num>
                                        <m:r>
                                          <a:rPr lang="it-IT" sz="1400" i="0">
                                            <a:latin typeface="Cambria Math" panose="02040503050406030204" pitchFamily="18" charset="0"/>
                                          </a:rPr>
                                          <m:t>2∗</m:t>
                                        </m:r>
                                        <m:r>
                                          <a:rPr lang="it-IT" sz="1400" i="1">
                                            <a:latin typeface="Cambria Math" panose="02040503050406030204" pitchFamily="18" charset="0"/>
                                          </a:rPr>
                                          <m:t>𝐾𝑖𝑙𝑙𝑠</m:t>
                                        </m:r>
                                        <m:r>
                                          <a:rPr lang="it-IT" sz="1400" i="0">
                                            <a:latin typeface="Cambria Math" panose="02040503050406030204" pitchFamily="18" charset="0"/>
                                          </a:rPr>
                                          <m:t>+</m:t>
                                        </m:r>
                                        <m:r>
                                          <a:rPr lang="it-IT" sz="1400" i="1">
                                            <a:latin typeface="Cambria Math" panose="02040503050406030204" pitchFamily="18" charset="0"/>
                                          </a:rPr>
                                          <m:t>𝐴𝑠𝑠𝑖𝑠𝑡𝑠</m:t>
                                        </m:r>
                                      </m:num>
                                      <m:den>
                                        <m:r>
                                          <a:rPr lang="it-IT" sz="1400" i="0">
                                            <a:latin typeface="Cambria Math" panose="02040503050406030204" pitchFamily="18" charset="0"/>
                                          </a:rPr>
                                          <m:t>3∗</m:t>
                                        </m:r>
                                        <m:r>
                                          <a:rPr lang="it-IT" sz="1400" i="1">
                                            <a:latin typeface="Cambria Math" panose="02040503050406030204" pitchFamily="18" charset="0"/>
                                          </a:rPr>
                                          <m:t>𝐷𝑒𝑎𝑡h𝑠</m:t>
                                        </m:r>
                                      </m:den>
                                    </m:f>
                                  </m:e>
                                  <m:e>
                                    <m:r>
                                      <a:rPr lang="it-IT" sz="1400" i="1">
                                        <a:latin typeface="Cambria Math" panose="02040503050406030204" pitchFamily="18" charset="0"/>
                                      </a:rPr>
                                      <m:t>𝑖𝑓</m:t>
                                    </m:r>
                                    <m:r>
                                      <a:rPr lang="it-IT" sz="1400" i="0">
                                        <a:latin typeface="Cambria Math" panose="02040503050406030204" pitchFamily="18" charset="0"/>
                                      </a:rPr>
                                      <m:t> </m:t>
                                    </m:r>
                                    <m:r>
                                      <a:rPr lang="it-IT" sz="1400" i="1">
                                        <a:latin typeface="Cambria Math" panose="02040503050406030204" pitchFamily="18" charset="0"/>
                                      </a:rPr>
                                      <m:t>𝐷𝑒𝑎𝑡h𝑠</m:t>
                                    </m:r>
                                    <m:r>
                                      <a:rPr lang="it-IT" sz="1400" i="0">
                                        <a:latin typeface="Cambria Math" panose="02040503050406030204" pitchFamily="18" charset="0"/>
                                      </a:rPr>
                                      <m:t>&gt;0</m:t>
                                    </m:r>
                                  </m:e>
                                </m:mr>
                              </m:m>
                            </m:e>
                            <m:e>
                              <m:r>
                                <a:rPr lang="it-IT" sz="1400" i="0">
                                  <a:latin typeface="Cambria Math" panose="02040503050406030204" pitchFamily="18" charset="0"/>
                                </a:rPr>
                                <m:t>&amp;</m:t>
                              </m:r>
                              <m:m>
                                <m:mPr>
                                  <m:plcHide m:val="on"/>
                                  <m:mcs>
                                    <m:mc>
                                      <m:mcPr>
                                        <m:count m:val="2"/>
                                        <m:mcJc m:val="center"/>
                                      </m:mcPr>
                                    </m:mc>
                                  </m:mcs>
                                  <m:ctrlPr>
                                    <a:rPr lang="it-IT" sz="1400" i="1">
                                      <a:solidFill>
                                        <a:srgbClr val="836967"/>
                                      </a:solidFill>
                                      <a:latin typeface="Cambria Math" panose="02040503050406030204" pitchFamily="18" charset="0"/>
                                    </a:rPr>
                                  </m:ctrlPr>
                                </m:mPr>
                                <m:mr>
                                  <m:e>
                                    <m:r>
                                      <a:rPr lang="it-IT" sz="1400" i="0">
                                        <a:latin typeface="Cambria Math" panose="02040503050406030204" pitchFamily="18" charset="0"/>
                                      </a:rPr>
                                      <m:t>2∗</m:t>
                                    </m:r>
                                    <m:r>
                                      <a:rPr lang="it-IT" sz="1400" i="1">
                                        <a:latin typeface="Cambria Math" panose="02040503050406030204" pitchFamily="18" charset="0"/>
                                      </a:rPr>
                                      <m:t>𝐾𝑖𝑙𝑙𝑠</m:t>
                                    </m:r>
                                    <m:r>
                                      <a:rPr lang="it-IT" sz="1400" i="0">
                                        <a:latin typeface="Cambria Math" panose="02040503050406030204" pitchFamily="18" charset="0"/>
                                      </a:rPr>
                                      <m:t>+</m:t>
                                    </m:r>
                                    <m:r>
                                      <a:rPr lang="it-IT" sz="1400" i="1">
                                        <a:latin typeface="Cambria Math" panose="02040503050406030204" pitchFamily="18" charset="0"/>
                                      </a:rPr>
                                      <m:t>𝐴𝑠𝑠𝑖𝑠𝑡𝑠</m:t>
                                    </m:r>
                                  </m:e>
                                  <m:e>
                                    <m:r>
                                      <a:rPr lang="it-IT" sz="1400" i="1">
                                        <a:latin typeface="Cambria Math" panose="02040503050406030204" pitchFamily="18" charset="0"/>
                                      </a:rPr>
                                      <m:t>𝑖𝑓</m:t>
                                    </m:r>
                                    <m:r>
                                      <a:rPr lang="it-IT" sz="1400" i="0">
                                        <a:latin typeface="Cambria Math" panose="02040503050406030204" pitchFamily="18" charset="0"/>
                                      </a:rPr>
                                      <m:t> </m:t>
                                    </m:r>
                                    <m:r>
                                      <a:rPr lang="it-IT" sz="1400" i="1">
                                        <a:latin typeface="Cambria Math" panose="02040503050406030204" pitchFamily="18" charset="0"/>
                                      </a:rPr>
                                      <m:t>𝐷𝑒𝑎𝑡h𝑠</m:t>
                                    </m:r>
                                    <m:r>
                                      <a:rPr lang="it-IT" sz="1400" i="0">
                                        <a:latin typeface="Cambria Math" panose="02040503050406030204" pitchFamily="18" charset="0"/>
                                      </a:rPr>
                                      <m:t>=0</m:t>
                                    </m:r>
                                  </m:e>
                                </m:mr>
                              </m:m>
                            </m:e>
                          </m:eqArr>
                        </m:e>
                      </m:d>
                    </m:oMath>
                  </m:oMathPara>
                </a14:m>
                <a:endParaRPr lang="it-IT" dirty="0"/>
              </a:p>
            </p:txBody>
          </p:sp>
        </mc:Choice>
        <mc:Fallback xmlns="">
          <p:sp>
            <p:nvSpPr>
              <p:cNvPr id="10" name="CasellaDiTesto 9">
                <a:extLst>
                  <a:ext uri="{FF2B5EF4-FFF2-40B4-BE49-F238E27FC236}">
                    <a16:creationId xmlns:a16="http://schemas.microsoft.com/office/drawing/2014/main" id="{FD1E3E9B-C9F6-444E-B807-FBF51B47DBE4}"/>
                  </a:ext>
                </a:extLst>
              </p:cNvPr>
              <p:cNvSpPr txBox="1">
                <a:spLocks noRot="1" noChangeAspect="1" noMove="1" noResize="1" noEditPoints="1" noAdjustHandles="1" noChangeArrowheads="1" noChangeShapeType="1" noTextEdit="1"/>
              </p:cNvSpPr>
              <p:nvPr/>
            </p:nvSpPr>
            <p:spPr>
              <a:xfrm>
                <a:off x="2586453" y="2601937"/>
                <a:ext cx="6153324" cy="780150"/>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D2291126-60D1-4703-AAC1-801951A54724}"/>
                  </a:ext>
                </a:extLst>
              </p:cNvPr>
              <p:cNvSpPr txBox="1"/>
              <p:nvPr/>
            </p:nvSpPr>
            <p:spPr>
              <a:xfrm>
                <a:off x="747713" y="4171098"/>
                <a:ext cx="10800795" cy="325602"/>
              </a:xfrm>
              <a:prstGeom prst="rect">
                <a:avLst/>
              </a:prstGeom>
              <a:noFill/>
            </p:spPr>
            <p:txBody>
              <a:bodyPr wrap="square">
                <a:spAutoFit/>
              </a:bodyPr>
              <a:lstStyle/>
              <a:p>
                <a:pPr marL="292608" lvl="1" indent="0" algn="just">
                  <a:lnSpc>
                    <a:spcPct val="90000"/>
                  </a:lnSpc>
                  <a:spcBef>
                    <a:spcPts val="600"/>
                  </a:spcBef>
                  <a:spcAft>
                    <a:spcPts val="0"/>
                  </a:spcAft>
                  <a:buNone/>
                </a:pPr>
                <a14:m>
                  <m:oMathPara xmlns:m="http://schemas.openxmlformats.org/officeDocument/2006/math">
                    <m:oMathParaPr>
                      <m:jc m:val="centerGroup"/>
                    </m:oMathParaPr>
                    <m:oMath xmlns:m="http://schemas.openxmlformats.org/officeDocument/2006/math">
                      <m:r>
                        <a:rPr lang="en-GB" sz="1400" i="1" spc="-5" smtClean="0">
                          <a:solidFill>
                            <a:srgbClr val="292929"/>
                          </a:solidFill>
                          <a:effectLst/>
                          <a:latin typeface="Cambria Math" panose="02040503050406030204" pitchFamily="18" charset="0"/>
                          <a:ea typeface="Calibri" panose="020F0502020204030204" pitchFamily="34" charset="0"/>
                          <a:cs typeface="Calibri" panose="020F0502020204030204" pitchFamily="34" charset="0"/>
                        </a:rPr>
                        <m:t>𝑊𝑎𝑟𝑑𝑉𝑖𝑠𝑖𝑜</m:t>
                      </m:r>
                      <m:sSub>
                        <m:sSubPr>
                          <m:ctrlPr>
                            <a:rPr lang="it-IT" sz="1100" i="1" spc="-5">
                              <a:solidFill>
                                <a:srgbClr val="292929"/>
                              </a:solidFill>
                              <a:effectLst/>
                              <a:latin typeface="Cambria Math" panose="02040503050406030204" pitchFamily="18" charset="0"/>
                              <a:cs typeface="Calibri" panose="020F0502020204030204" pitchFamily="34" charset="0"/>
                            </a:rPr>
                          </m:ctrlPr>
                        </m:sSubPr>
                        <m:e>
                          <m:r>
                            <a:rPr lang="en-GB" sz="1400" i="1"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𝑛</m:t>
                          </m:r>
                        </m:e>
                        <m:sub>
                          <m:r>
                            <a:rPr lang="en-GB" sz="1400" i="1"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𝑇𝐸𝐴𝑀</m:t>
                          </m:r>
                          <m:r>
                            <a:rPr lang="en-GB" sz="1400" i="1"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_</m:t>
                          </m:r>
                          <m:r>
                            <a:rPr lang="en-GB" sz="1400" i="1"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𝑋𝑋𝑀𝐼𝑁</m:t>
                          </m:r>
                        </m:sub>
                      </m:sSub>
                      <m:r>
                        <a:rPr lang="en-GB" sz="1400" i="1"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it-IT" sz="1100" i="1" spc="-5">
                              <a:solidFill>
                                <a:srgbClr val="292929"/>
                              </a:solidFill>
                              <a:effectLst/>
                              <a:latin typeface="Cambria Math" panose="02040503050406030204" pitchFamily="18" charset="0"/>
                              <a:cs typeface="Calibri" panose="020F0502020204030204" pitchFamily="34" charset="0"/>
                            </a:rPr>
                          </m:ctrlPr>
                        </m:sSubPr>
                        <m:e>
                          <m: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 </m:t>
                          </m:r>
                          <m:r>
                            <m:rPr>
                              <m:sty m:val="p"/>
                            </m:rP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TEAM</m:t>
                          </m:r>
                        </m:e>
                        <m:sub>
                          <m:r>
                            <m:rPr>
                              <m:sty m:val="p"/>
                            </m:rP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XX</m:t>
                          </m:r>
                          <m:sSub>
                            <m:sSubPr>
                              <m:ctrlPr>
                                <a:rPr lang="it-IT" sz="1100" i="1" spc="-5">
                                  <a:solidFill>
                                    <a:srgbClr val="292929"/>
                                  </a:solidFill>
                                  <a:effectLst/>
                                  <a:latin typeface="Cambria Math" panose="02040503050406030204" pitchFamily="18" charset="0"/>
                                  <a:cs typeface="Calibri" panose="020F0502020204030204" pitchFamily="34" charset="0"/>
                                </a:rPr>
                              </m:ctrlPr>
                            </m:sSubPr>
                            <m:e>
                              <m:r>
                                <m:rPr>
                                  <m:sty m:val="p"/>
                                </m:rP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Min</m:t>
                              </m:r>
                            </m:e>
                            <m:sub>
                              <m:r>
                                <m:rPr>
                                  <m:sty m:val="p"/>
                                </m:rP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wardPlaced</m:t>
                              </m:r>
                            </m:sub>
                          </m:sSub>
                        </m:sub>
                      </m:sSub>
                      <m:r>
                        <a:rPr lang="en-GB" sz="1400" i="1"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it-IT" sz="1100" i="1" spc="-5">
                              <a:solidFill>
                                <a:srgbClr val="292929"/>
                              </a:solidFill>
                              <a:effectLst/>
                              <a:latin typeface="Cambria Math" panose="02040503050406030204" pitchFamily="18" charset="0"/>
                              <a:cs typeface="Calibri" panose="020F0502020204030204" pitchFamily="34" charset="0"/>
                            </a:rPr>
                          </m:ctrlPr>
                        </m:sSubPr>
                        <m:e>
                          <m:r>
                            <m:rPr>
                              <m:sty m:val="p"/>
                            </m:rP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TEAM</m:t>
                          </m:r>
                          <m: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_</m:t>
                          </m:r>
                          <m:r>
                            <m:rPr>
                              <m:sty m:val="p"/>
                            </m:rP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OPPONENT</m:t>
                          </m:r>
                        </m:e>
                        <m:sub>
                          <m:r>
                            <m:rPr>
                              <m:sty m:val="p"/>
                            </m:rP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XX</m:t>
                          </m:r>
                          <m:sSub>
                            <m:sSubPr>
                              <m:ctrlPr>
                                <a:rPr lang="it-IT" sz="1100" i="1" spc="-5">
                                  <a:solidFill>
                                    <a:srgbClr val="292929"/>
                                  </a:solidFill>
                                  <a:effectLst/>
                                  <a:latin typeface="Cambria Math" panose="02040503050406030204" pitchFamily="18" charset="0"/>
                                  <a:cs typeface="Calibri" panose="020F0502020204030204" pitchFamily="34" charset="0"/>
                                </a:rPr>
                              </m:ctrlPr>
                            </m:sSubPr>
                            <m:e>
                              <m:r>
                                <m:rPr>
                                  <m:sty m:val="p"/>
                                </m:rP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Min</m:t>
                              </m:r>
                            </m:e>
                            <m:sub>
                              <m:r>
                                <m:rPr>
                                  <m:sty m:val="p"/>
                                </m:rPr>
                                <a:rPr lang="en-GB" sz="1400"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wardDestroyed</m:t>
                              </m:r>
                            </m:sub>
                          </m:sSub>
                        </m:sub>
                      </m:sSub>
                      <m:r>
                        <a:rPr lang="en-GB" sz="1400" i="1" spc="-5">
                          <a:solidFill>
                            <a:srgbClr val="292929"/>
                          </a:solidFill>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100" dirty="0"/>
              </a:p>
            </p:txBody>
          </p:sp>
        </mc:Choice>
        <mc:Fallback xmlns="">
          <p:sp>
            <p:nvSpPr>
              <p:cNvPr id="13" name="CasellaDiTesto 12">
                <a:extLst>
                  <a:ext uri="{FF2B5EF4-FFF2-40B4-BE49-F238E27FC236}">
                    <a16:creationId xmlns:a16="http://schemas.microsoft.com/office/drawing/2014/main" id="{D2291126-60D1-4703-AAC1-801951A54724}"/>
                  </a:ext>
                </a:extLst>
              </p:cNvPr>
              <p:cNvSpPr txBox="1">
                <a:spLocks noRot="1" noChangeAspect="1" noMove="1" noResize="1" noEditPoints="1" noAdjustHandles="1" noChangeArrowheads="1" noChangeShapeType="1" noTextEdit="1"/>
              </p:cNvSpPr>
              <p:nvPr/>
            </p:nvSpPr>
            <p:spPr>
              <a:xfrm>
                <a:off x="747713" y="4171098"/>
                <a:ext cx="10800795" cy="325602"/>
              </a:xfrm>
              <a:prstGeom prst="rect">
                <a:avLst/>
              </a:prstGeom>
              <a:blipFill>
                <a:blip r:embed="rId5"/>
                <a:stretch>
                  <a:fillRect b="-3704"/>
                </a:stretch>
              </a:blipFill>
            </p:spPr>
            <p:txBody>
              <a:bodyPr/>
              <a:lstStyle/>
              <a:p>
                <a:r>
                  <a:rPr lang="it-IT">
                    <a:noFill/>
                  </a:rPr>
                  <a:t> </a:t>
                </a:r>
              </a:p>
            </p:txBody>
          </p:sp>
        </mc:Fallback>
      </mc:AlternateContent>
    </p:spTree>
    <p:extLst>
      <p:ext uri="{BB962C8B-B14F-4D97-AF65-F5344CB8AC3E}">
        <p14:creationId xmlns:p14="http://schemas.microsoft.com/office/powerpoint/2010/main" val="1117023633"/>
      </p:ext>
    </p:extLst>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0534_TF11534312" id="{FEA747B4-F498-404E-B16E-FC79721AD792}" vid="{926F4E82-7473-4A58-9917-D6D179A97CF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8F16D9-EB65-4F11-9CD9-58377B437CF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C65060F-1094-41F3-95E3-03DA10677CAD}">
  <ds:schemaRefs>
    <ds:schemaRef ds:uri="http://schemas.microsoft.com/sharepoint/v3/contenttype/forms"/>
  </ds:schemaRefs>
</ds:datastoreItem>
</file>

<file path=customXml/itemProps3.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TM04033929[[fn=Ardesia]]</Template>
  <TotalTime>1286</TotalTime>
  <Words>1248</Words>
  <Application>Microsoft Office PowerPoint</Application>
  <PresentationFormat>Widescreen</PresentationFormat>
  <Paragraphs>359</Paragraphs>
  <Slides>28</Slides>
  <Notes>28</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28</vt:i4>
      </vt:variant>
    </vt:vector>
  </HeadingPairs>
  <TitlesOfParts>
    <vt:vector size="33" baseType="lpstr">
      <vt:lpstr>Calibri</vt:lpstr>
      <vt:lpstr>Calibri Light</vt:lpstr>
      <vt:lpstr>Cambria Math</vt:lpstr>
      <vt:lpstr>Wingdings</vt:lpstr>
      <vt:lpstr>RetrospectVTI</vt:lpstr>
      <vt:lpstr>League of Legends match predictor Design and development of an application able to predict a team’s victory in a League of Legends game using data mining techniques and algorithms</vt:lpstr>
      <vt:lpstr>Summary</vt:lpstr>
      <vt:lpstr>Introduction</vt:lpstr>
      <vt:lpstr>Dataset Building</vt:lpstr>
      <vt:lpstr>Dataset Building</vt:lpstr>
      <vt:lpstr>Dataset Building</vt:lpstr>
      <vt:lpstr>Pre-Processing</vt:lpstr>
      <vt:lpstr>Pre-Processing</vt:lpstr>
      <vt:lpstr>Pre-Processing</vt:lpstr>
      <vt:lpstr>Pre-Processing</vt:lpstr>
      <vt:lpstr>Pre-Processing</vt:lpstr>
      <vt:lpstr>Data Mining</vt:lpstr>
      <vt:lpstr>Data Mining</vt:lpstr>
      <vt:lpstr>Data Mining</vt:lpstr>
      <vt:lpstr>Data Mining</vt:lpstr>
      <vt:lpstr>Data Mining</vt:lpstr>
      <vt:lpstr>Data Mining</vt:lpstr>
      <vt:lpstr>Data Mining</vt:lpstr>
      <vt:lpstr>Data Mining</vt:lpstr>
      <vt:lpstr>Evaluation of Results</vt:lpstr>
      <vt:lpstr>Evaluation of Results</vt:lpstr>
      <vt:lpstr>Evaluation of Results</vt:lpstr>
      <vt:lpstr>Application</vt:lpstr>
      <vt:lpstr>Application</vt:lpstr>
      <vt:lpstr>Application</vt:lpstr>
      <vt:lpstr>Application</vt:lpstr>
      <vt:lpstr>Application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League of Legends match predictor</dc:title>
  <dc:creator>Davide Vigna</dc:creator>
  <cp:lastModifiedBy>Davide Vigna</cp:lastModifiedBy>
  <cp:revision>93</cp:revision>
  <dcterms:created xsi:type="dcterms:W3CDTF">2021-06-26T16:27:01Z</dcterms:created>
  <dcterms:modified xsi:type="dcterms:W3CDTF">2021-06-30T21:37:26Z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